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87" r:id="rId3"/>
    <p:sldId id="257" r:id="rId4"/>
    <p:sldId id="263" r:id="rId5"/>
    <p:sldId id="264" r:id="rId6"/>
    <p:sldId id="284" r:id="rId7"/>
    <p:sldId id="289" r:id="rId8"/>
    <p:sldId id="266" r:id="rId9"/>
    <p:sldId id="261" r:id="rId10"/>
    <p:sldId id="281" r:id="rId11"/>
    <p:sldId id="259" r:id="rId12"/>
    <p:sldId id="290" r:id="rId13"/>
    <p:sldId id="291" r:id="rId14"/>
    <p:sldId id="292" r:id="rId15"/>
    <p:sldId id="293" r:id="rId16"/>
    <p:sldId id="294" r:id="rId17"/>
    <p:sldId id="295" r:id="rId18"/>
    <p:sldId id="301" r:id="rId19"/>
    <p:sldId id="285" r:id="rId20"/>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63D"/>
    <a:srgbClr val="008E40"/>
    <a:srgbClr val="FFDCB9"/>
    <a:srgbClr val="DDDDDD"/>
    <a:srgbClr val="969696"/>
    <a:srgbClr val="B2B2B2"/>
    <a:srgbClr val="000000"/>
    <a:srgbClr val="CC0000"/>
    <a:srgbClr val="46ACAE"/>
    <a:srgbClr val="C9A7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34" autoAdjust="0"/>
    <p:restoredTop sz="94660"/>
  </p:normalViewPr>
  <p:slideViewPr>
    <p:cSldViewPr>
      <p:cViewPr>
        <p:scale>
          <a:sx n="70" d="100"/>
          <a:sy n="70" d="100"/>
        </p:scale>
        <p:origin x="-924" y="-73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46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en-US"/>
          </a:p>
        </p:txBody>
      </p:sp>
      <p:sp>
        <p:nvSpPr>
          <p:cNvPr id="1546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smtClean="0"/>
            </a:lvl1pPr>
          </a:lstStyle>
          <a:p>
            <a:pPr>
              <a:defRPr/>
            </a:pPr>
            <a:endParaRPr lang="en-US"/>
          </a:p>
        </p:txBody>
      </p:sp>
      <p:sp>
        <p:nvSpPr>
          <p:cNvPr id="3379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46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546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en-US"/>
          </a:p>
        </p:txBody>
      </p:sp>
      <p:sp>
        <p:nvSpPr>
          <p:cNvPr id="1546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4A86E1C-DB2D-4E83-9D89-02ACF133E338}" type="slidenum">
              <a:rPr lang="en-US"/>
              <a:pPr>
                <a:defRPr/>
              </a:pPr>
              <a:t>‹#›</a:t>
            </a:fld>
            <a:endParaRPr lang="en-US"/>
          </a:p>
        </p:txBody>
      </p:sp>
    </p:spTree>
    <p:extLst>
      <p:ext uri="{BB962C8B-B14F-4D97-AF65-F5344CB8AC3E}">
        <p14:creationId xmlns:p14="http://schemas.microsoft.com/office/powerpoint/2010/main" val="239382916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9.png"/><Relationship Id="rId7" Type="http://schemas.openxmlformats.org/officeDocument/2006/relationships/image" Target="../media/image4.jpeg"/><Relationship Id="rId2" Type="http://schemas.openxmlformats.org/officeDocument/2006/relationships/image" Target="../media/image8.jpeg"/><Relationship Id="rId1" Type="http://schemas.openxmlformats.org/officeDocument/2006/relationships/slideMaster" Target="../slideMasters/slideMaster1.xml"/><Relationship Id="rId6" Type="http://schemas.openxmlformats.org/officeDocument/2006/relationships/image" Target="../media/image7.jpeg"/><Relationship Id="rId11"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3.jpeg"/><Relationship Id="rId4" Type="http://schemas.openxmlformats.org/officeDocument/2006/relationships/image" Target="../media/image10.png"/><Relationship Id="rId9" Type="http://schemas.openxmlformats.org/officeDocument/2006/relationships/image" Target="../media/image6.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bg>
      <p:bgPr>
        <a:solidFill>
          <a:schemeClr val="bg1"/>
        </a:solidFill>
        <a:effectLst/>
      </p:bgPr>
    </p:bg>
    <p:spTree>
      <p:nvGrpSpPr>
        <p:cNvPr id="1" name=""/>
        <p:cNvGrpSpPr/>
        <p:nvPr/>
      </p:nvGrpSpPr>
      <p:grpSpPr>
        <a:xfrm>
          <a:off x="0" y="0"/>
          <a:ext cx="0" cy="0"/>
          <a:chOff x="0" y="0"/>
          <a:chExt cx="0" cy="0"/>
        </a:xfrm>
      </p:grpSpPr>
      <p:sp>
        <p:nvSpPr>
          <p:cNvPr id="50201" name="Rectangle 25" descr="bg"/>
          <p:cNvSpPr>
            <a:spLocks noChangeArrowheads="1"/>
          </p:cNvSpPr>
          <p:nvPr userDrawn="1"/>
        </p:nvSpPr>
        <p:spPr bwMode="gray">
          <a:xfrm>
            <a:off x="282575" y="742950"/>
            <a:ext cx="8607425" cy="5610225"/>
          </a:xfrm>
          <a:prstGeom prst="rect">
            <a:avLst/>
          </a:prstGeom>
          <a:blipFill dpi="0" rotWithShape="1">
            <a:blip r:embed="rId2"/>
            <a:srcRect/>
            <a:stretch>
              <a:fillRect/>
            </a:stretch>
          </a:blipFill>
          <a:ln>
            <a:noFill/>
          </a:ln>
          <a:effectLst/>
          <a:extLst>
            <a:ext uri="{91240B29-F687-4F45-9708-019B960494DF}">
              <a14:hiddenLine xmlns:a14="http://schemas.microsoft.com/office/drawing/2010/main" w="38100">
                <a:solidFill>
                  <a:srgbClr val="C0C0C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50202" name="Picture 26" descr="Circle_L"/>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2790825" y="927100"/>
            <a:ext cx="6048375" cy="5448300"/>
          </a:xfrm>
          <a:prstGeom prst="rect">
            <a:avLst/>
          </a:prstGeom>
          <a:noFill/>
          <a:extLst>
            <a:ext uri="{909E8E84-426E-40DD-AFC4-6F175D3DCCD1}">
              <a14:hiddenFill xmlns:a14="http://schemas.microsoft.com/office/drawing/2010/main">
                <a:solidFill>
                  <a:srgbClr val="FFFFFF"/>
                </a:solidFill>
              </a14:hiddenFill>
            </a:ext>
          </a:extLst>
        </p:spPr>
      </p:pic>
      <p:pic>
        <p:nvPicPr>
          <p:cNvPr id="50203" name="Picture 27" descr="Circle_S"/>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gray">
          <a:xfrm>
            <a:off x="4591050" y="2755900"/>
            <a:ext cx="3606800" cy="3606800"/>
          </a:xfrm>
          <a:prstGeom prst="rect">
            <a:avLst/>
          </a:prstGeom>
          <a:noFill/>
          <a:extLst>
            <a:ext uri="{909E8E84-426E-40DD-AFC4-6F175D3DCCD1}">
              <a14:hiddenFill xmlns:a14="http://schemas.microsoft.com/office/drawing/2010/main">
                <a:solidFill>
                  <a:srgbClr val="FFFFFF"/>
                </a:solidFill>
              </a14:hiddenFill>
            </a:ext>
          </a:extLst>
        </p:spPr>
      </p:pic>
      <p:grpSp>
        <p:nvGrpSpPr>
          <p:cNvPr id="50204" name="Group 28"/>
          <p:cNvGrpSpPr>
            <a:grpSpLocks/>
          </p:cNvGrpSpPr>
          <p:nvPr userDrawn="1"/>
        </p:nvGrpSpPr>
        <p:grpSpPr bwMode="auto">
          <a:xfrm>
            <a:off x="5670550" y="3770313"/>
            <a:ext cx="1506538" cy="1595437"/>
            <a:chOff x="3233" y="2387"/>
            <a:chExt cx="949" cy="1005"/>
          </a:xfrm>
        </p:grpSpPr>
        <p:pic>
          <p:nvPicPr>
            <p:cNvPr id="50205" name="Picture 29"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sp>
          <p:nvSpPr>
            <p:cNvPr id="50206" name="Oval 30"/>
            <p:cNvSpPr>
              <a:spLocks noChangeArrowheads="1"/>
            </p:cNvSpPr>
            <p:nvPr userDrawn="1"/>
          </p:nvSpPr>
          <p:spPr bwMode="gray">
            <a:xfrm>
              <a:off x="3243" y="2387"/>
              <a:ext cx="920" cy="922"/>
            </a:xfrm>
            <a:prstGeom prst="ellipse">
              <a:avLst/>
            </a:prstGeom>
            <a:gradFill rotWithShape="1">
              <a:gsLst>
                <a:gs pos="0">
                  <a:srgbClr val="FFF1D3"/>
                </a:gs>
                <a:gs pos="100000">
                  <a:srgbClr val="FFF9F1"/>
                </a:gs>
              </a:gsLst>
              <a:lin ang="18900000" scaled="1"/>
            </a:gradFill>
            <a:ln>
              <a:noFill/>
            </a:ln>
            <a:effectLst/>
            <a:extLst>
              <a:ext uri="{91240B29-F687-4F45-9708-019B960494DF}">
                <a14:hiddenLine xmlns:a14="http://schemas.microsoft.com/office/drawing/2010/main" w="28575">
                  <a:solidFill>
                    <a:srgbClr val="FE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0207" name="Group 31"/>
          <p:cNvGrpSpPr>
            <a:grpSpLocks/>
          </p:cNvGrpSpPr>
          <p:nvPr userDrawn="1"/>
        </p:nvGrpSpPr>
        <p:grpSpPr bwMode="auto">
          <a:xfrm>
            <a:off x="5670550" y="2101850"/>
            <a:ext cx="1506538" cy="1595438"/>
            <a:chOff x="3233" y="2387"/>
            <a:chExt cx="949" cy="1005"/>
          </a:xfrm>
        </p:grpSpPr>
        <p:pic>
          <p:nvPicPr>
            <p:cNvPr id="50208" name="Picture 32"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extLst>
              <a:ext uri="{909E8E84-426E-40DD-AFC4-6F175D3DCCD1}">
                <a14:hiddenFill xmlns:a14="http://schemas.microsoft.com/office/drawing/2010/main">
                  <a:solidFill>
                    <a:srgbClr val="FFFFFF"/>
                  </a:solidFill>
                </a14:hiddenFill>
              </a:ext>
            </a:extLst>
          </p:spPr>
        </p:pic>
        <p:sp>
          <p:nvSpPr>
            <p:cNvPr id="50209" name="Oval 33"/>
            <p:cNvSpPr>
              <a:spLocks noChangeArrowheads="1"/>
            </p:cNvSpPr>
            <p:nvPr userDrawn="1"/>
          </p:nvSpPr>
          <p:spPr bwMode="gray">
            <a:xfrm>
              <a:off x="3243" y="2387"/>
              <a:ext cx="920" cy="922"/>
            </a:xfrm>
            <a:prstGeom prst="ellipse">
              <a:avLst/>
            </a:prstGeom>
            <a:solidFill>
              <a:srgbClr val="FEFFFF"/>
            </a:solidFill>
            <a:ln>
              <a:noFill/>
            </a:ln>
            <a:effectLst/>
            <a:extLst>
              <a:ext uri="{91240B29-F687-4F45-9708-019B960494DF}">
                <a14:hiddenLine xmlns:a14="http://schemas.microsoft.com/office/drawing/2010/main" w="9525">
                  <a:solidFill>
                    <a:srgbClr val="FEFFFF"/>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0210" name="Group 34"/>
          <p:cNvGrpSpPr>
            <a:grpSpLocks/>
          </p:cNvGrpSpPr>
          <p:nvPr userDrawn="1"/>
        </p:nvGrpSpPr>
        <p:grpSpPr bwMode="auto">
          <a:xfrm>
            <a:off x="5680075" y="3770313"/>
            <a:ext cx="1506538" cy="1595437"/>
            <a:chOff x="3233" y="2387"/>
            <a:chExt cx="949" cy="1005"/>
          </a:xfrm>
        </p:grpSpPr>
        <p:pic>
          <p:nvPicPr>
            <p:cNvPr id="50211" name="Picture 35"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sp>
          <p:nvSpPr>
            <p:cNvPr id="50212" name="Oval 36" descr="3"/>
            <p:cNvSpPr>
              <a:spLocks noChangeArrowheads="1"/>
            </p:cNvSpPr>
            <p:nvPr userDrawn="1"/>
          </p:nvSpPr>
          <p:spPr bwMode="gray">
            <a:xfrm>
              <a:off x="3243" y="2387"/>
              <a:ext cx="920" cy="922"/>
            </a:xfrm>
            <a:prstGeom prst="ellipse">
              <a:avLst/>
            </a:prstGeom>
            <a:blipFill dpi="0" rotWithShape="1">
              <a:blip r:embed="rId6"/>
              <a:srcRect/>
              <a:stretch>
                <a:fillRect/>
              </a:stretch>
            </a:blipFill>
            <a:ln w="2857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0213" name="Group 37"/>
          <p:cNvGrpSpPr>
            <a:grpSpLocks/>
          </p:cNvGrpSpPr>
          <p:nvPr userDrawn="1"/>
        </p:nvGrpSpPr>
        <p:grpSpPr bwMode="auto">
          <a:xfrm>
            <a:off x="5688013" y="3770313"/>
            <a:ext cx="1506537" cy="1595437"/>
            <a:chOff x="3233" y="2387"/>
            <a:chExt cx="949" cy="1005"/>
          </a:xfrm>
        </p:grpSpPr>
        <p:pic>
          <p:nvPicPr>
            <p:cNvPr id="50214" name="Picture 38"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sp>
          <p:nvSpPr>
            <p:cNvPr id="50215" name="Oval 39" descr="2"/>
            <p:cNvSpPr>
              <a:spLocks noChangeArrowheads="1"/>
            </p:cNvSpPr>
            <p:nvPr userDrawn="1"/>
          </p:nvSpPr>
          <p:spPr bwMode="gray">
            <a:xfrm>
              <a:off x="3243" y="2387"/>
              <a:ext cx="920" cy="922"/>
            </a:xfrm>
            <a:prstGeom prst="ellipse">
              <a:avLst/>
            </a:prstGeom>
            <a:blipFill dpi="0" rotWithShape="1">
              <a:blip r:embed="rId7"/>
              <a:srcRect/>
              <a:stretch>
                <a:fillRect/>
              </a:stretch>
            </a:blipFill>
            <a:ln w="2857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0216" name="Group 40"/>
          <p:cNvGrpSpPr>
            <a:grpSpLocks/>
          </p:cNvGrpSpPr>
          <p:nvPr userDrawn="1"/>
        </p:nvGrpSpPr>
        <p:grpSpPr bwMode="auto">
          <a:xfrm>
            <a:off x="3798888" y="3770313"/>
            <a:ext cx="1506537" cy="1595437"/>
            <a:chOff x="3233" y="2387"/>
            <a:chExt cx="949" cy="1005"/>
          </a:xfrm>
        </p:grpSpPr>
        <p:pic>
          <p:nvPicPr>
            <p:cNvPr id="50217" name="Picture 41"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sp>
          <p:nvSpPr>
            <p:cNvPr id="50218" name="Oval 42" descr="4"/>
            <p:cNvSpPr>
              <a:spLocks noChangeArrowheads="1"/>
            </p:cNvSpPr>
            <p:nvPr userDrawn="1"/>
          </p:nvSpPr>
          <p:spPr bwMode="gray">
            <a:xfrm>
              <a:off x="3243" y="2387"/>
              <a:ext cx="920" cy="922"/>
            </a:xfrm>
            <a:prstGeom prst="ellipse">
              <a:avLst/>
            </a:prstGeom>
            <a:blipFill dpi="0" rotWithShape="1">
              <a:blip r:embed="rId8"/>
              <a:srcRect/>
              <a:stretch>
                <a:fillRect/>
              </a:stretch>
            </a:blipFill>
            <a:ln w="2857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0219" name="Group 43"/>
          <p:cNvGrpSpPr>
            <a:grpSpLocks/>
          </p:cNvGrpSpPr>
          <p:nvPr userDrawn="1"/>
        </p:nvGrpSpPr>
        <p:grpSpPr bwMode="auto">
          <a:xfrm>
            <a:off x="2070100" y="3770315"/>
            <a:ext cx="1506538" cy="1595438"/>
            <a:chOff x="3233" y="2387"/>
            <a:chExt cx="949" cy="1005"/>
          </a:xfrm>
        </p:grpSpPr>
        <p:pic>
          <p:nvPicPr>
            <p:cNvPr id="50220" name="Picture 44"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extLst>
              <a:ext uri="{909E8E84-426E-40DD-AFC4-6F175D3DCCD1}">
                <a14:hiddenFill xmlns:a14="http://schemas.microsoft.com/office/drawing/2010/main">
                  <a:solidFill>
                    <a:srgbClr val="FFFFFF"/>
                  </a:solidFill>
                </a14:hiddenFill>
              </a:ext>
            </a:extLst>
          </p:spPr>
        </p:pic>
        <p:sp>
          <p:nvSpPr>
            <p:cNvPr id="50221" name="Oval 45" descr="5"/>
            <p:cNvSpPr>
              <a:spLocks noChangeArrowheads="1"/>
            </p:cNvSpPr>
            <p:nvPr userDrawn="1"/>
          </p:nvSpPr>
          <p:spPr bwMode="gray">
            <a:xfrm>
              <a:off x="3243" y="2387"/>
              <a:ext cx="920" cy="922"/>
            </a:xfrm>
            <a:prstGeom prst="ellipse">
              <a:avLst/>
            </a:prstGeom>
            <a:blipFill dpi="0" rotWithShape="1">
              <a:blip r:embed="rId9"/>
              <a:srcRect/>
              <a:stretch>
                <a:fillRect/>
              </a:stretch>
            </a:blipFill>
            <a:ln w="2857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0222" name="Group 46"/>
          <p:cNvGrpSpPr>
            <a:grpSpLocks/>
          </p:cNvGrpSpPr>
          <p:nvPr userDrawn="1"/>
        </p:nvGrpSpPr>
        <p:grpSpPr bwMode="auto">
          <a:xfrm>
            <a:off x="5680075" y="3770313"/>
            <a:ext cx="1506538" cy="1595437"/>
            <a:chOff x="3233" y="2387"/>
            <a:chExt cx="949" cy="1005"/>
          </a:xfrm>
        </p:grpSpPr>
        <p:pic>
          <p:nvPicPr>
            <p:cNvPr id="50223" name="Picture 47"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alpha val="30000"/>
                    </a:srgbClr>
                  </a:solidFill>
                  <a:miter lim="800000"/>
                  <a:headEnd/>
                  <a:tailEnd/>
                </a14:hiddenLine>
              </a:ext>
            </a:extLst>
          </p:spPr>
        </p:pic>
        <p:sp>
          <p:nvSpPr>
            <p:cNvPr id="50224" name="Oval 48"/>
            <p:cNvSpPr>
              <a:spLocks noChangeArrowheads="1"/>
            </p:cNvSpPr>
            <p:nvPr userDrawn="1"/>
          </p:nvSpPr>
          <p:spPr bwMode="gray">
            <a:xfrm>
              <a:off x="3243" y="2387"/>
              <a:ext cx="920" cy="922"/>
            </a:xfrm>
            <a:prstGeom prst="ellipse">
              <a:avLst/>
            </a:prstGeom>
            <a:solidFill>
              <a:srgbClr val="FEFFFF">
                <a:alpha val="30000"/>
              </a:srgbClr>
            </a:solidFill>
            <a:ln>
              <a:noFill/>
            </a:ln>
            <a:effectLst/>
            <a:extLst>
              <a:ext uri="{91240B29-F687-4F45-9708-019B960494DF}">
                <a14:hiddenLine xmlns:a14="http://schemas.microsoft.com/office/drawing/2010/main" w="28575">
                  <a:solidFill>
                    <a:srgbClr val="FEFFFF">
                      <a:alpha val="30000"/>
                    </a:srgbClr>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50225" name="Group 49"/>
          <p:cNvGrpSpPr>
            <a:grpSpLocks/>
          </p:cNvGrpSpPr>
          <p:nvPr userDrawn="1"/>
        </p:nvGrpSpPr>
        <p:grpSpPr bwMode="auto">
          <a:xfrm>
            <a:off x="5683250" y="3770313"/>
            <a:ext cx="1506538" cy="1595437"/>
            <a:chOff x="3233" y="2387"/>
            <a:chExt cx="949" cy="1005"/>
          </a:xfrm>
        </p:grpSpPr>
        <p:pic>
          <p:nvPicPr>
            <p:cNvPr id="50226" name="Picture 50" descr="Shadow"/>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8575">
                  <a:solidFill>
                    <a:srgbClr val="000000"/>
                  </a:solidFill>
                  <a:miter lim="800000"/>
                  <a:headEnd/>
                  <a:tailEnd/>
                </a14:hiddenLine>
              </a:ext>
            </a:extLst>
          </p:spPr>
        </p:pic>
        <p:sp>
          <p:nvSpPr>
            <p:cNvPr id="50227" name="Oval 51" descr="1"/>
            <p:cNvSpPr>
              <a:spLocks noChangeArrowheads="1"/>
            </p:cNvSpPr>
            <p:nvPr userDrawn="1"/>
          </p:nvSpPr>
          <p:spPr bwMode="gray">
            <a:xfrm>
              <a:off x="3243" y="2387"/>
              <a:ext cx="920" cy="922"/>
            </a:xfrm>
            <a:prstGeom prst="ellipse">
              <a:avLst/>
            </a:prstGeom>
            <a:blipFill dpi="0" rotWithShape="1">
              <a:blip r:embed="rId10"/>
              <a:srcRect/>
              <a:stretch>
                <a:fillRect/>
              </a:stretch>
            </a:blipFill>
            <a:ln w="2857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0228" name="Rectangle 52" descr="bg"/>
          <p:cNvSpPr>
            <a:spLocks noChangeArrowheads="1"/>
          </p:cNvSpPr>
          <p:nvPr userDrawn="1"/>
        </p:nvSpPr>
        <p:spPr bwMode="gray">
          <a:xfrm>
            <a:off x="279400" y="727075"/>
            <a:ext cx="8588375" cy="5610225"/>
          </a:xfrm>
          <a:prstGeom prst="rect">
            <a:avLst/>
          </a:prstGeom>
          <a:noFill/>
          <a:ln w="38100">
            <a:solidFill>
              <a:srgbClr val="C0C0C0"/>
            </a:solidFill>
            <a:miter lim="800000"/>
            <a:headEnd/>
            <a:tailEnd/>
          </a:ln>
          <a:effectLst/>
          <a:extLst>
            <a:ext uri="{909E8E84-426E-40DD-AFC4-6F175D3DCCD1}">
              <a14:hiddenFill xmlns:a14="http://schemas.microsoft.com/office/drawing/2010/main">
                <a:blipFill dpi="0" rotWithShape="1">
                  <a:blip/>
                  <a:srcRect/>
                  <a:stretch>
                    <a:fillRect/>
                  </a:stretch>
                </a:blip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0229" name="Rectangle 53"/>
          <p:cNvSpPr>
            <a:spLocks noChangeArrowheads="1"/>
          </p:cNvSpPr>
          <p:nvPr userDrawn="1"/>
        </p:nvSpPr>
        <p:spPr bwMode="gray">
          <a:xfrm>
            <a:off x="0" y="6372225"/>
            <a:ext cx="9144000" cy="485775"/>
          </a:xfrm>
          <a:prstGeom prst="rect">
            <a:avLst/>
          </a:prstGeom>
          <a:solidFill>
            <a:schemeClr val="bg1"/>
          </a:solidFill>
          <a:ln>
            <a:noFill/>
          </a:ln>
          <a:effectLst/>
          <a:extLst>
            <a:ext uri="{91240B29-F687-4F45-9708-019B960494DF}">
              <a14:hiddenLine xmlns:a14="http://schemas.microsoft.com/office/drawing/2010/main" w="38100" algn="ctr">
                <a:solidFill>
                  <a:srgbClr val="5D9DD7"/>
                </a:solidFill>
                <a:miter lim="800000"/>
                <a:headEnd/>
                <a:tailEnd/>
              </a14:hiddenLine>
            </a:ext>
            <a:ext uri="{AF507438-7753-43E0-B8FC-AC1667EBCBE1}">
              <a14:hiddenEffects xmlns:a14="http://schemas.microsoft.com/office/drawing/2010/main">
                <a:effectLst>
                  <a:outerShdw dist="63500" dir="3187806" algn="ctr" rotWithShape="0">
                    <a:srgbClr val="001D3A"/>
                  </a:outerShdw>
                </a:effectLst>
              </a14:hiddenEffects>
            </a:ext>
          </a:extLst>
        </p:spPr>
        <p:txBody>
          <a:bodyPr wrap="none" anchor="ctr"/>
          <a:lstStyle/>
          <a:p>
            <a:endParaRPr lang="en-US"/>
          </a:p>
        </p:txBody>
      </p:sp>
      <p:sp>
        <p:nvSpPr>
          <p:cNvPr id="50231" name="Rectangle 55"/>
          <p:cNvSpPr>
            <a:spLocks noGrp="1" noChangeArrowheads="1"/>
          </p:cNvSpPr>
          <p:nvPr>
            <p:ph type="dt" sz="half" idx="2"/>
          </p:nvPr>
        </p:nvSpPr>
        <p:spPr>
          <a:xfrm>
            <a:off x="457200" y="6438900"/>
            <a:ext cx="2133600" cy="244475"/>
          </a:xfrm>
        </p:spPr>
        <p:txBody>
          <a:bodyPr/>
          <a:lstStyle>
            <a:lvl1pPr algn="l">
              <a:defRPr sz="1200" b="0">
                <a:solidFill>
                  <a:schemeClr val="tx1"/>
                </a:solidFill>
                <a:latin typeface="Arial" charset="0"/>
              </a:defRPr>
            </a:lvl1pPr>
          </a:lstStyle>
          <a:p>
            <a:fld id="{BA3BE9AF-94E5-42B6-9B53-302940FC9943}" type="datetimeFigureOut">
              <a:rPr lang="en-US"/>
              <a:pPr/>
              <a:t>24/1/2018</a:t>
            </a:fld>
            <a:endParaRPr lang="en-US"/>
          </a:p>
        </p:txBody>
      </p:sp>
      <p:sp>
        <p:nvSpPr>
          <p:cNvPr id="50232" name="Rectangle 56"/>
          <p:cNvSpPr>
            <a:spLocks noGrp="1" noChangeArrowheads="1"/>
          </p:cNvSpPr>
          <p:nvPr>
            <p:ph type="ftr" sz="quarter" idx="3"/>
          </p:nvPr>
        </p:nvSpPr>
        <p:spPr>
          <a:xfrm>
            <a:off x="3124200" y="6438900"/>
            <a:ext cx="2895600" cy="244475"/>
          </a:xfrm>
        </p:spPr>
        <p:txBody>
          <a:bodyPr/>
          <a:lstStyle>
            <a:lvl1pPr algn="ctr">
              <a:defRPr sz="1200" b="0" i="0">
                <a:latin typeface="Arial" charset="0"/>
              </a:defRPr>
            </a:lvl1pPr>
          </a:lstStyle>
          <a:p>
            <a:endParaRPr lang="en-US"/>
          </a:p>
        </p:txBody>
      </p:sp>
      <p:sp>
        <p:nvSpPr>
          <p:cNvPr id="50233" name="Rectangle 57"/>
          <p:cNvSpPr>
            <a:spLocks noGrp="1" noChangeArrowheads="1"/>
          </p:cNvSpPr>
          <p:nvPr>
            <p:ph type="sldNum" sz="quarter" idx="4"/>
          </p:nvPr>
        </p:nvSpPr>
        <p:spPr bwMode="gray">
          <a:xfrm>
            <a:off x="6553200" y="6438900"/>
            <a:ext cx="2133600" cy="244475"/>
          </a:xfrm>
        </p:spPr>
        <p:txBody>
          <a:bodyPr/>
          <a:lstStyle>
            <a:lvl1pPr algn="ctr">
              <a:defRPr sz="1200">
                <a:latin typeface="Arial" charset="0"/>
              </a:defRPr>
            </a:lvl1pPr>
          </a:lstStyle>
          <a:p>
            <a:fld id="{12009765-DB07-4792-A432-5482F7744D7F}" type="slidenum">
              <a:rPr lang="en-US"/>
              <a:pPr/>
              <a:t>‹#›</a:t>
            </a:fld>
            <a:endParaRPr lang="en-US"/>
          </a:p>
        </p:txBody>
      </p:sp>
      <p:sp>
        <p:nvSpPr>
          <p:cNvPr id="50235" name="Rectangle 59"/>
          <p:cNvSpPr>
            <a:spLocks noGrp="1" noChangeArrowheads="1"/>
          </p:cNvSpPr>
          <p:nvPr>
            <p:ph type="ctrTitle"/>
          </p:nvPr>
        </p:nvSpPr>
        <p:spPr>
          <a:xfrm>
            <a:off x="457200" y="1371600"/>
            <a:ext cx="6019800" cy="596900"/>
          </a:xfrm>
          <a:extLst>
            <a:ext uri="{91240B29-F687-4F45-9708-019B960494DF}">
              <a14:hiddenLine xmlns:a14="http://schemas.microsoft.com/office/drawing/2010/main" w="9525" algn="ctr">
                <a:solidFill>
                  <a:schemeClr val="tx1"/>
                </a:solidFill>
                <a:miter lim="800000"/>
                <a:headEnd/>
                <a:tailEnd/>
              </a14:hiddenLine>
            </a:ext>
          </a:extLst>
        </p:spPr>
        <p:txBody>
          <a:bodyPr/>
          <a:lstStyle>
            <a:lvl1pPr eaLnBrk="1" hangingPunct="1">
              <a:defRPr sz="3600" smtClean="0"/>
            </a:lvl1pPr>
          </a:lstStyle>
          <a:p>
            <a:pPr lvl="0"/>
            <a:r>
              <a:rPr lang="en-US" noProof="0" smtClean="0"/>
              <a:t>Click to edit Master title style</a:t>
            </a:r>
          </a:p>
        </p:txBody>
      </p:sp>
      <p:pic>
        <p:nvPicPr>
          <p:cNvPr id="50236" name="Picture 60" descr="E:\DO HOA\LOGO LYTC .png"/>
          <p:cNvPicPr>
            <a:picLocks noChangeAspect="1" noChangeArrowheads="1"/>
          </p:cNvPicPr>
          <p:nvPr userDrawn="1"/>
        </p:nvPicPr>
        <p:blipFill>
          <a:blip r:embed="rId11" cstate="print">
            <a:extLst>
              <a:ext uri="{28A0092B-C50C-407E-A947-70E740481C1C}">
                <a14:useLocalDpi xmlns:a14="http://schemas.microsoft.com/office/drawing/2010/main" val="0"/>
              </a:ext>
            </a:extLst>
          </a:blip>
          <a:srcRect/>
          <a:stretch>
            <a:fillRect/>
          </a:stretch>
        </p:blipFill>
        <p:spPr bwMode="auto">
          <a:xfrm>
            <a:off x="7145337" y="1049337"/>
            <a:ext cx="1541463" cy="15414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50213"/>
                                        </p:tgtEl>
                                        <p:attrNameLst>
                                          <p:attrName>style.visibility</p:attrName>
                                        </p:attrNameLst>
                                      </p:cBhvr>
                                      <p:to>
                                        <p:strVal val="visible"/>
                                      </p:to>
                                    </p:set>
                                    <p:animEffect transition="in" filter="fade">
                                      <p:cBhvr>
                                        <p:cTn id="7" dur="1000"/>
                                        <p:tgtEl>
                                          <p:spTgt spid="50213"/>
                                        </p:tgtEl>
                                      </p:cBhvr>
                                    </p:animEffect>
                                  </p:childTnLst>
                                </p:cTn>
                              </p:par>
                              <p:par>
                                <p:cTn id="8" presetID="35" presetClass="path" presetSubtype="0" accel="50000" decel="50000" fill="hold" nodeType="withEffect">
                                  <p:stCondLst>
                                    <p:cond delay="0"/>
                                  </p:stCondLst>
                                  <p:childTnLst>
                                    <p:animMotion origin="layout" path="M 2.77778E-6 -1.35985E-6 L -0.20035 -1.35985E-6 " pathEditMode="relative" rAng="0" ptsTypes="AA">
                                      <p:cBhvr>
                                        <p:cTn id="9" dur="1000" fill="hold"/>
                                        <p:tgtEl>
                                          <p:spTgt spid="50213"/>
                                        </p:tgtEl>
                                        <p:attrNameLst>
                                          <p:attrName>ppt_x</p:attrName>
                                          <p:attrName>ppt_y</p:attrName>
                                        </p:attrNameLst>
                                      </p:cBhvr>
                                      <p:rCtr x="-10017" y="0"/>
                                    </p:animMotion>
                                  </p:childTnLst>
                                </p:cTn>
                              </p:par>
                              <p:par>
                                <p:cTn id="10" presetID="10" presetClass="entr" presetSubtype="0" fill="hold" nodeType="withEffect">
                                  <p:stCondLst>
                                    <p:cond delay="0"/>
                                  </p:stCondLst>
                                  <p:childTnLst>
                                    <p:set>
                                      <p:cBhvr>
                                        <p:cTn id="11" dur="1" fill="hold">
                                          <p:stCondLst>
                                            <p:cond delay="0"/>
                                          </p:stCondLst>
                                        </p:cTn>
                                        <p:tgtEl>
                                          <p:spTgt spid="50210"/>
                                        </p:tgtEl>
                                        <p:attrNameLst>
                                          <p:attrName>style.visibility</p:attrName>
                                        </p:attrNameLst>
                                      </p:cBhvr>
                                      <p:to>
                                        <p:strVal val="visible"/>
                                      </p:to>
                                    </p:set>
                                    <p:animEffect transition="in" filter="fade">
                                      <p:cBhvr>
                                        <p:cTn id="12" dur="1000"/>
                                        <p:tgtEl>
                                          <p:spTgt spid="50210"/>
                                        </p:tgtEl>
                                      </p:cBhvr>
                                    </p:animEffect>
                                  </p:childTnLst>
                                </p:cTn>
                              </p:par>
                              <p:par>
                                <p:cTn id="13" presetID="63" presetClass="path" presetSubtype="0" accel="50000" decel="50000" fill="hold" nodeType="withEffect">
                                  <p:stCondLst>
                                    <p:cond delay="0"/>
                                  </p:stCondLst>
                                  <p:childTnLst>
                                    <p:animMotion origin="layout" path="M -2.22222E-6 1.48148E-6 L 0.18195 1.48148E-6 " pathEditMode="relative" rAng="0" ptsTypes="AA">
                                      <p:cBhvr>
                                        <p:cTn id="14" dur="1000" fill="hold"/>
                                        <p:tgtEl>
                                          <p:spTgt spid="50210"/>
                                        </p:tgtEl>
                                        <p:attrNameLst>
                                          <p:attrName>ppt_x</p:attrName>
                                          <p:attrName>ppt_y</p:attrName>
                                        </p:attrNameLst>
                                      </p:cBhvr>
                                      <p:rCtr x="9097" y="0"/>
                                    </p:animMotion>
                                  </p:childTnLst>
                                </p:cTn>
                              </p:par>
                              <p:par>
                                <p:cTn id="15" presetID="10" presetClass="entr" presetSubtype="0" fill="hold" nodeType="withEffect">
                                  <p:stCondLst>
                                    <p:cond delay="800"/>
                                  </p:stCondLst>
                                  <p:childTnLst>
                                    <p:set>
                                      <p:cBhvr>
                                        <p:cTn id="16" dur="1" fill="hold">
                                          <p:stCondLst>
                                            <p:cond delay="0"/>
                                          </p:stCondLst>
                                        </p:cTn>
                                        <p:tgtEl>
                                          <p:spTgt spid="50216"/>
                                        </p:tgtEl>
                                        <p:attrNameLst>
                                          <p:attrName>style.visibility</p:attrName>
                                        </p:attrNameLst>
                                      </p:cBhvr>
                                      <p:to>
                                        <p:strVal val="visible"/>
                                      </p:to>
                                    </p:set>
                                    <p:animEffect transition="in" filter="fade">
                                      <p:cBhvr>
                                        <p:cTn id="17" dur="1000"/>
                                        <p:tgtEl>
                                          <p:spTgt spid="50216"/>
                                        </p:tgtEl>
                                      </p:cBhvr>
                                    </p:animEffect>
                                  </p:childTnLst>
                                </p:cTn>
                              </p:par>
                              <p:par>
                                <p:cTn id="18" presetID="35" presetClass="path" presetSubtype="0" accel="50000" decel="50000" fill="hold" nodeType="withEffect">
                                  <p:stCondLst>
                                    <p:cond delay="800"/>
                                  </p:stCondLst>
                                  <p:childTnLst>
                                    <p:animMotion origin="layout" path="M -3.33333E-6 -2.22222E-6 L -0.19097 -2.22222E-6 " pathEditMode="relative" rAng="0" ptsTypes="AA">
                                      <p:cBhvr>
                                        <p:cTn id="19" dur="1000" fill="hold"/>
                                        <p:tgtEl>
                                          <p:spTgt spid="50216"/>
                                        </p:tgtEl>
                                        <p:attrNameLst>
                                          <p:attrName>ppt_x</p:attrName>
                                          <p:attrName>ppt_y</p:attrName>
                                        </p:attrNameLst>
                                      </p:cBhvr>
                                      <p:rCtr x="-9549" y="0"/>
                                    </p:animMotion>
                                  </p:childTnLst>
                                </p:cTn>
                              </p:par>
                              <p:par>
                                <p:cTn id="20" presetID="10" presetClass="entr" presetSubtype="0" fill="hold" nodeType="withEffect">
                                  <p:stCondLst>
                                    <p:cond delay="1600"/>
                                  </p:stCondLst>
                                  <p:childTnLst>
                                    <p:set>
                                      <p:cBhvr>
                                        <p:cTn id="21" dur="1" fill="hold">
                                          <p:stCondLst>
                                            <p:cond delay="0"/>
                                          </p:stCondLst>
                                        </p:cTn>
                                        <p:tgtEl>
                                          <p:spTgt spid="50219"/>
                                        </p:tgtEl>
                                        <p:attrNameLst>
                                          <p:attrName>style.visibility</p:attrName>
                                        </p:attrNameLst>
                                      </p:cBhvr>
                                      <p:to>
                                        <p:strVal val="visible"/>
                                      </p:to>
                                    </p:set>
                                    <p:animEffect transition="in" filter="fade">
                                      <p:cBhvr>
                                        <p:cTn id="22" dur="1000"/>
                                        <p:tgtEl>
                                          <p:spTgt spid="50219"/>
                                        </p:tgtEl>
                                      </p:cBhvr>
                                    </p:animEffect>
                                  </p:childTnLst>
                                </p:cTn>
                              </p:par>
                              <p:par>
                                <p:cTn id="23" presetID="35" presetClass="path" presetSubtype="0" accel="50000" decel="50000" fill="hold" nodeType="withEffect">
                                  <p:stCondLst>
                                    <p:cond delay="1600"/>
                                  </p:stCondLst>
                                  <p:childTnLst>
                                    <p:animMotion origin="layout" path="M 3.88889E-6 -2.22222E-6 L -0.18681 -2.22222E-6 " pathEditMode="relative" rAng="0" ptsTypes="AA">
                                      <p:cBhvr>
                                        <p:cTn id="24" dur="1000" fill="hold"/>
                                        <p:tgtEl>
                                          <p:spTgt spid="50219"/>
                                        </p:tgtEl>
                                        <p:attrNameLst>
                                          <p:attrName>ppt_x</p:attrName>
                                          <p:attrName>ppt_y</p:attrName>
                                        </p:attrNameLst>
                                      </p:cBhvr>
                                      <p:rCtr x="-9340" y="0"/>
                                    </p:animMotion>
                                  </p:childTnLst>
                                </p:cTn>
                              </p:par>
                              <p:par>
                                <p:cTn id="25" presetID="10" presetClass="entr" presetSubtype="0" fill="hold" nodeType="withEffect">
                                  <p:stCondLst>
                                    <p:cond delay="2400"/>
                                  </p:stCondLst>
                                  <p:childTnLst>
                                    <p:set>
                                      <p:cBhvr>
                                        <p:cTn id="26" dur="1" fill="hold">
                                          <p:stCondLst>
                                            <p:cond delay="0"/>
                                          </p:stCondLst>
                                        </p:cTn>
                                        <p:tgtEl>
                                          <p:spTgt spid="50204"/>
                                        </p:tgtEl>
                                        <p:attrNameLst>
                                          <p:attrName>style.visibility</p:attrName>
                                        </p:attrNameLst>
                                      </p:cBhvr>
                                      <p:to>
                                        <p:strVal val="visible"/>
                                      </p:to>
                                    </p:set>
                                    <p:animEffect transition="in" filter="fade">
                                      <p:cBhvr>
                                        <p:cTn id="27" dur="1000"/>
                                        <p:tgtEl>
                                          <p:spTgt spid="50204"/>
                                        </p:tgtEl>
                                      </p:cBhvr>
                                    </p:animEffect>
                                  </p:childTnLst>
                                </p:cTn>
                              </p:par>
                              <p:par>
                                <p:cTn id="28" presetID="64" presetClass="path" presetSubtype="0" accel="50000" decel="50000" fill="hold" nodeType="withEffect">
                                  <p:stCondLst>
                                    <p:cond delay="2400"/>
                                  </p:stCondLst>
                                  <p:childTnLst>
                                    <p:animMotion origin="layout" path="M 2.77778E-6 -1.35985E-6 L 2.77778E-6 -0.24214 " pathEditMode="relative" rAng="0" ptsTypes="AA">
                                      <p:cBhvr>
                                        <p:cTn id="29" dur="1000" fill="hold"/>
                                        <p:tgtEl>
                                          <p:spTgt spid="50204"/>
                                        </p:tgtEl>
                                        <p:attrNameLst>
                                          <p:attrName>ppt_x</p:attrName>
                                          <p:attrName>ppt_y</p:attrName>
                                        </p:attrNameLst>
                                      </p:cBhvr>
                                      <p:rCtr x="0" y="-12118"/>
                                    </p:animMotion>
                                  </p:childTnLst>
                                </p:cTn>
                              </p:par>
                              <p:par>
                                <p:cTn id="30" presetID="10" presetClass="entr" presetSubtype="0" fill="hold" nodeType="withEffect">
                                  <p:stCondLst>
                                    <p:cond delay="2400"/>
                                  </p:stCondLst>
                                  <p:childTnLst>
                                    <p:set>
                                      <p:cBhvr>
                                        <p:cTn id="31" dur="1" fill="hold">
                                          <p:stCondLst>
                                            <p:cond delay="0"/>
                                          </p:stCondLst>
                                        </p:cTn>
                                        <p:tgtEl>
                                          <p:spTgt spid="50222"/>
                                        </p:tgtEl>
                                        <p:attrNameLst>
                                          <p:attrName>style.visibility</p:attrName>
                                        </p:attrNameLst>
                                      </p:cBhvr>
                                      <p:to>
                                        <p:strVal val="visible"/>
                                      </p:to>
                                    </p:set>
                                    <p:animEffect transition="in" filter="fade">
                                      <p:cBhvr>
                                        <p:cTn id="32" dur="1000"/>
                                        <p:tgtEl>
                                          <p:spTgt spid="50222"/>
                                        </p:tgtEl>
                                      </p:cBhvr>
                                    </p:animEffect>
                                  </p:childTnLst>
                                </p:cTn>
                              </p:par>
                              <p:par>
                                <p:cTn id="33" presetID="42" presetClass="path" presetSubtype="0" accel="50000" decel="50000" fill="hold" nodeType="withEffect">
                                  <p:stCondLst>
                                    <p:cond delay="2400"/>
                                  </p:stCondLst>
                                  <p:childTnLst>
                                    <p:animMotion origin="layout" path="M 2.77778E-6 -1.35985E-6 L 2.77778E-6 0.25093 " pathEditMode="relative" rAng="0" ptsTypes="AA">
                                      <p:cBhvr>
                                        <p:cTn id="34" dur="1000" fill="hold"/>
                                        <p:tgtEl>
                                          <p:spTgt spid="50222"/>
                                        </p:tgtEl>
                                        <p:attrNameLst>
                                          <p:attrName>ppt_x</p:attrName>
                                          <p:attrName>ppt_y</p:attrName>
                                        </p:attrNameLst>
                                      </p:cBhvr>
                                      <p:rCtr x="0" y="12535"/>
                                    </p:animMotion>
                                  </p:childTnLst>
                                </p:cTn>
                              </p:par>
                              <p:par>
                                <p:cTn id="35" presetID="10" presetClass="entr" presetSubtype="0" fill="hold" nodeType="withEffect">
                                  <p:stCondLst>
                                    <p:cond delay="3300"/>
                                  </p:stCondLst>
                                  <p:childTnLst>
                                    <p:set>
                                      <p:cBhvr>
                                        <p:cTn id="36" dur="1" fill="hold">
                                          <p:stCondLst>
                                            <p:cond delay="0"/>
                                          </p:stCondLst>
                                        </p:cTn>
                                        <p:tgtEl>
                                          <p:spTgt spid="50207"/>
                                        </p:tgtEl>
                                        <p:attrNameLst>
                                          <p:attrName>style.visibility</p:attrName>
                                        </p:attrNameLst>
                                      </p:cBhvr>
                                      <p:to>
                                        <p:strVal val="visible"/>
                                      </p:to>
                                    </p:set>
                                    <p:animEffect transition="in" filter="fade">
                                      <p:cBhvr>
                                        <p:cTn id="37" dur="1000"/>
                                        <p:tgtEl>
                                          <p:spTgt spid="50207"/>
                                        </p:tgtEl>
                                      </p:cBhvr>
                                    </p:animEffect>
                                  </p:childTnLst>
                                </p:cTn>
                              </p:par>
                              <p:par>
                                <p:cTn id="38" presetID="64" presetClass="path" presetSubtype="0" accel="50000" decel="50000" fill="hold" nodeType="withEffect">
                                  <p:stCondLst>
                                    <p:cond delay="3300"/>
                                  </p:stCondLst>
                                  <p:childTnLst>
                                    <p:animMotion origin="layout" path="M 2.77778E-6 0.00092 L 2.77778E-6 -0.25069 " pathEditMode="relative" rAng="0" ptsTypes="AA">
                                      <p:cBhvr>
                                        <p:cTn id="39" dur="1000" fill="hold"/>
                                        <p:tgtEl>
                                          <p:spTgt spid="50207"/>
                                        </p:tgtEl>
                                        <p:attrNameLst>
                                          <p:attrName>ppt_x</p:attrName>
                                          <p:attrName>ppt_y</p:attrName>
                                        </p:attrNameLst>
                                      </p:cBhvr>
                                      <p:rCtr x="0" y="-12581"/>
                                    </p:animMotion>
                                  </p:childTnLst>
                                </p:cTn>
                              </p:par>
                              <p:par>
                                <p:cTn id="40" presetID="53" presetClass="entr" presetSubtype="0" fill="hold" nodeType="withEffect">
                                  <p:stCondLst>
                                    <p:cond delay="4200"/>
                                  </p:stCondLst>
                                  <p:childTnLst>
                                    <p:set>
                                      <p:cBhvr>
                                        <p:cTn id="41" dur="1" fill="hold">
                                          <p:stCondLst>
                                            <p:cond delay="0"/>
                                          </p:stCondLst>
                                        </p:cTn>
                                        <p:tgtEl>
                                          <p:spTgt spid="50203"/>
                                        </p:tgtEl>
                                        <p:attrNameLst>
                                          <p:attrName>style.visibility</p:attrName>
                                        </p:attrNameLst>
                                      </p:cBhvr>
                                      <p:to>
                                        <p:strVal val="visible"/>
                                      </p:to>
                                    </p:set>
                                    <p:anim calcmode="lin" valueType="num">
                                      <p:cBhvr>
                                        <p:cTn id="42" dur="1000" fill="hold"/>
                                        <p:tgtEl>
                                          <p:spTgt spid="50203"/>
                                        </p:tgtEl>
                                        <p:attrNameLst>
                                          <p:attrName>ppt_w</p:attrName>
                                        </p:attrNameLst>
                                      </p:cBhvr>
                                      <p:tavLst>
                                        <p:tav tm="0">
                                          <p:val>
                                            <p:fltVal val="0"/>
                                          </p:val>
                                        </p:tav>
                                        <p:tav tm="100000">
                                          <p:val>
                                            <p:strVal val="#ppt_w"/>
                                          </p:val>
                                        </p:tav>
                                      </p:tavLst>
                                    </p:anim>
                                    <p:anim calcmode="lin" valueType="num">
                                      <p:cBhvr>
                                        <p:cTn id="43" dur="1000" fill="hold"/>
                                        <p:tgtEl>
                                          <p:spTgt spid="50203"/>
                                        </p:tgtEl>
                                        <p:attrNameLst>
                                          <p:attrName>ppt_h</p:attrName>
                                        </p:attrNameLst>
                                      </p:cBhvr>
                                      <p:tavLst>
                                        <p:tav tm="0">
                                          <p:val>
                                            <p:fltVal val="0"/>
                                          </p:val>
                                        </p:tav>
                                        <p:tav tm="100000">
                                          <p:val>
                                            <p:strVal val="#ppt_h"/>
                                          </p:val>
                                        </p:tav>
                                      </p:tavLst>
                                    </p:anim>
                                    <p:animEffect transition="in" filter="fade">
                                      <p:cBhvr>
                                        <p:cTn id="44" dur="1000"/>
                                        <p:tgtEl>
                                          <p:spTgt spid="50203"/>
                                        </p:tgtEl>
                                      </p:cBhvr>
                                    </p:animEffect>
                                  </p:childTnLst>
                                </p:cTn>
                              </p:par>
                              <p:par>
                                <p:cTn id="45" presetID="53" presetClass="entr" presetSubtype="0" fill="hold" nodeType="withEffect">
                                  <p:stCondLst>
                                    <p:cond delay="4300"/>
                                  </p:stCondLst>
                                  <p:childTnLst>
                                    <p:set>
                                      <p:cBhvr>
                                        <p:cTn id="46" dur="1" fill="hold">
                                          <p:stCondLst>
                                            <p:cond delay="0"/>
                                          </p:stCondLst>
                                        </p:cTn>
                                        <p:tgtEl>
                                          <p:spTgt spid="50202"/>
                                        </p:tgtEl>
                                        <p:attrNameLst>
                                          <p:attrName>style.visibility</p:attrName>
                                        </p:attrNameLst>
                                      </p:cBhvr>
                                      <p:to>
                                        <p:strVal val="visible"/>
                                      </p:to>
                                    </p:set>
                                    <p:anim calcmode="lin" valueType="num">
                                      <p:cBhvr>
                                        <p:cTn id="47" dur="1000" fill="hold"/>
                                        <p:tgtEl>
                                          <p:spTgt spid="50202"/>
                                        </p:tgtEl>
                                        <p:attrNameLst>
                                          <p:attrName>ppt_w</p:attrName>
                                        </p:attrNameLst>
                                      </p:cBhvr>
                                      <p:tavLst>
                                        <p:tav tm="0">
                                          <p:val>
                                            <p:fltVal val="0"/>
                                          </p:val>
                                        </p:tav>
                                        <p:tav tm="100000">
                                          <p:val>
                                            <p:strVal val="#ppt_w"/>
                                          </p:val>
                                        </p:tav>
                                      </p:tavLst>
                                    </p:anim>
                                    <p:anim calcmode="lin" valueType="num">
                                      <p:cBhvr>
                                        <p:cTn id="48" dur="1000" fill="hold"/>
                                        <p:tgtEl>
                                          <p:spTgt spid="50202"/>
                                        </p:tgtEl>
                                        <p:attrNameLst>
                                          <p:attrName>ppt_h</p:attrName>
                                        </p:attrNameLst>
                                      </p:cBhvr>
                                      <p:tavLst>
                                        <p:tav tm="0">
                                          <p:val>
                                            <p:fltVal val="0"/>
                                          </p:val>
                                        </p:tav>
                                        <p:tav tm="100000">
                                          <p:val>
                                            <p:strVal val="#ppt_h"/>
                                          </p:val>
                                        </p:tav>
                                      </p:tavLst>
                                    </p:anim>
                                    <p:animEffect transition="in" filter="fade">
                                      <p:cBhvr>
                                        <p:cTn id="49" dur="1000"/>
                                        <p:tgtEl>
                                          <p:spTgt spid="502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a:xfrm>
            <a:off x="457200" y="1447800"/>
            <a:ext cx="8229600" cy="48672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8"/>
          <p:cNvSpPr>
            <a:spLocks noGrp="1" noChangeArrowheads="1"/>
          </p:cNvSpPr>
          <p:nvPr>
            <p:ph type="dt" sz="half" idx="10"/>
          </p:nvPr>
        </p:nvSpPr>
        <p:spPr>
          <a:ln/>
        </p:spPr>
        <p:txBody>
          <a:bodyPr/>
          <a:lstStyle>
            <a:lvl1pPr>
              <a:defRPr/>
            </a:lvl1pPr>
          </a:lstStyle>
          <a:p>
            <a:endParaRPr lang="en-US"/>
          </a:p>
        </p:txBody>
      </p:sp>
      <p:sp>
        <p:nvSpPr>
          <p:cNvPr id="5" name="Rectangle 49"/>
          <p:cNvSpPr>
            <a:spLocks noGrp="1" noChangeArrowheads="1"/>
          </p:cNvSpPr>
          <p:nvPr>
            <p:ph type="ftr" sz="quarter" idx="11"/>
          </p:nvPr>
        </p:nvSpPr>
        <p:spPr>
          <a:ln/>
        </p:spPr>
        <p:txBody>
          <a:bodyPr/>
          <a:lstStyle>
            <a:lvl1pPr>
              <a:defRPr/>
            </a:lvl1pPr>
          </a:lstStyle>
          <a:p>
            <a:endParaRPr lang="en-US"/>
          </a:p>
        </p:txBody>
      </p:sp>
      <p:sp>
        <p:nvSpPr>
          <p:cNvPr id="6" name="Rectangle 50"/>
          <p:cNvSpPr>
            <a:spLocks noGrp="1" noChangeArrowheads="1"/>
          </p:cNvSpPr>
          <p:nvPr>
            <p:ph type="sldNum" sz="quarter" idx="12"/>
          </p:nvPr>
        </p:nvSpPr>
        <p:spPr>
          <a:ln/>
        </p:spPr>
        <p:txBody>
          <a:bodyPr/>
          <a:lstStyle>
            <a:lvl1pPr>
              <a:defRPr/>
            </a:lvl1pPr>
          </a:lstStyle>
          <a:p>
            <a:fld id="{FB182C51-23D1-4D64-85EB-20B15DCC8E62}" type="slidenum">
              <a:rPr lang="en-US"/>
              <a:pPr/>
              <a:t>‹#›</a:t>
            </a:fld>
            <a:endParaRPr lang="en-US"/>
          </a:p>
        </p:txBody>
      </p:sp>
    </p:spTree>
    <p:extLst>
      <p:ext uri="{BB962C8B-B14F-4D97-AF65-F5344CB8AC3E}">
        <p14:creationId xmlns:p14="http://schemas.microsoft.com/office/powerpoint/2010/main" val="413003388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8"/>
          <p:cNvSpPr>
            <a:spLocks noGrp="1" noChangeArrowheads="1"/>
          </p:cNvSpPr>
          <p:nvPr>
            <p:ph type="dt" sz="half" idx="10"/>
          </p:nvPr>
        </p:nvSpPr>
        <p:spPr>
          <a:ln/>
        </p:spPr>
        <p:txBody>
          <a:bodyPr/>
          <a:lstStyle>
            <a:lvl1pPr>
              <a:defRPr/>
            </a:lvl1pPr>
          </a:lstStyle>
          <a:p>
            <a:endParaRPr lang="en-US"/>
          </a:p>
        </p:txBody>
      </p:sp>
      <p:sp>
        <p:nvSpPr>
          <p:cNvPr id="5" name="Rectangle 49"/>
          <p:cNvSpPr>
            <a:spLocks noGrp="1" noChangeArrowheads="1"/>
          </p:cNvSpPr>
          <p:nvPr>
            <p:ph type="ftr" sz="quarter" idx="11"/>
          </p:nvPr>
        </p:nvSpPr>
        <p:spPr>
          <a:ln/>
        </p:spPr>
        <p:txBody>
          <a:bodyPr/>
          <a:lstStyle>
            <a:lvl1pPr>
              <a:defRPr/>
            </a:lvl1pPr>
          </a:lstStyle>
          <a:p>
            <a:endParaRPr lang="en-US"/>
          </a:p>
        </p:txBody>
      </p:sp>
      <p:sp>
        <p:nvSpPr>
          <p:cNvPr id="6" name="Rectangle 50"/>
          <p:cNvSpPr>
            <a:spLocks noGrp="1" noChangeArrowheads="1"/>
          </p:cNvSpPr>
          <p:nvPr>
            <p:ph type="sldNum" sz="quarter" idx="12"/>
          </p:nvPr>
        </p:nvSpPr>
        <p:spPr>
          <a:ln/>
        </p:spPr>
        <p:txBody>
          <a:bodyPr/>
          <a:lstStyle>
            <a:lvl1pPr>
              <a:defRPr/>
            </a:lvl1pPr>
          </a:lstStyle>
          <a:p>
            <a:fld id="{B58DA702-989D-4532-93FD-BB12218F0A38}" type="slidenum">
              <a:rPr lang="en-US"/>
              <a:pPr/>
              <a:t>‹#›</a:t>
            </a:fld>
            <a:endParaRPr lang="en-US"/>
          </a:p>
        </p:txBody>
      </p:sp>
    </p:spTree>
    <p:extLst>
      <p:ext uri="{BB962C8B-B14F-4D97-AF65-F5344CB8AC3E}">
        <p14:creationId xmlns:p14="http://schemas.microsoft.com/office/powerpoint/2010/main" val="2802687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447800"/>
            <a:ext cx="4038600" cy="4867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038600" cy="48672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8"/>
          <p:cNvSpPr>
            <a:spLocks noGrp="1" noChangeArrowheads="1"/>
          </p:cNvSpPr>
          <p:nvPr>
            <p:ph type="dt" sz="half" idx="10"/>
          </p:nvPr>
        </p:nvSpPr>
        <p:spPr>
          <a:ln/>
        </p:spPr>
        <p:txBody>
          <a:bodyPr/>
          <a:lstStyle>
            <a:lvl1pPr>
              <a:defRPr/>
            </a:lvl1pPr>
          </a:lstStyle>
          <a:p>
            <a:endParaRPr lang="en-US"/>
          </a:p>
        </p:txBody>
      </p:sp>
      <p:sp>
        <p:nvSpPr>
          <p:cNvPr id="6" name="Rectangle 49"/>
          <p:cNvSpPr>
            <a:spLocks noGrp="1" noChangeArrowheads="1"/>
          </p:cNvSpPr>
          <p:nvPr>
            <p:ph type="ftr" sz="quarter" idx="11"/>
          </p:nvPr>
        </p:nvSpPr>
        <p:spPr>
          <a:ln/>
        </p:spPr>
        <p:txBody>
          <a:bodyPr/>
          <a:lstStyle>
            <a:lvl1pPr>
              <a:defRPr/>
            </a:lvl1pPr>
          </a:lstStyle>
          <a:p>
            <a:endParaRPr lang="en-US"/>
          </a:p>
        </p:txBody>
      </p:sp>
      <p:sp>
        <p:nvSpPr>
          <p:cNvPr id="7" name="Rectangle 50"/>
          <p:cNvSpPr>
            <a:spLocks noGrp="1" noChangeArrowheads="1"/>
          </p:cNvSpPr>
          <p:nvPr>
            <p:ph type="sldNum" sz="quarter" idx="12"/>
          </p:nvPr>
        </p:nvSpPr>
        <p:spPr>
          <a:ln/>
        </p:spPr>
        <p:txBody>
          <a:bodyPr/>
          <a:lstStyle>
            <a:lvl1pPr>
              <a:defRPr/>
            </a:lvl1pPr>
          </a:lstStyle>
          <a:p>
            <a:fld id="{FADFB2E4-53D2-46E3-A3CA-B0C86F346C2D}" type="slidenum">
              <a:rPr lang="en-US"/>
              <a:pPr/>
              <a:t>‹#›</a:t>
            </a:fld>
            <a:endParaRPr lang="en-US"/>
          </a:p>
        </p:txBody>
      </p:sp>
    </p:spTree>
    <p:extLst>
      <p:ext uri="{BB962C8B-B14F-4D97-AF65-F5344CB8AC3E}">
        <p14:creationId xmlns:p14="http://schemas.microsoft.com/office/powerpoint/2010/main" val="1156188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8"/>
          <p:cNvSpPr>
            <a:spLocks noGrp="1" noChangeArrowheads="1"/>
          </p:cNvSpPr>
          <p:nvPr>
            <p:ph type="dt" sz="half" idx="10"/>
          </p:nvPr>
        </p:nvSpPr>
        <p:spPr>
          <a:ln/>
        </p:spPr>
        <p:txBody>
          <a:bodyPr/>
          <a:lstStyle>
            <a:lvl1pPr>
              <a:defRPr/>
            </a:lvl1pPr>
          </a:lstStyle>
          <a:p>
            <a:endParaRPr lang="en-US"/>
          </a:p>
        </p:txBody>
      </p:sp>
      <p:sp>
        <p:nvSpPr>
          <p:cNvPr id="8" name="Rectangle 49"/>
          <p:cNvSpPr>
            <a:spLocks noGrp="1" noChangeArrowheads="1"/>
          </p:cNvSpPr>
          <p:nvPr>
            <p:ph type="ftr" sz="quarter" idx="11"/>
          </p:nvPr>
        </p:nvSpPr>
        <p:spPr>
          <a:ln/>
        </p:spPr>
        <p:txBody>
          <a:bodyPr/>
          <a:lstStyle>
            <a:lvl1pPr>
              <a:defRPr/>
            </a:lvl1pPr>
          </a:lstStyle>
          <a:p>
            <a:endParaRPr lang="en-US"/>
          </a:p>
        </p:txBody>
      </p:sp>
      <p:sp>
        <p:nvSpPr>
          <p:cNvPr id="9" name="Rectangle 50"/>
          <p:cNvSpPr>
            <a:spLocks noGrp="1" noChangeArrowheads="1"/>
          </p:cNvSpPr>
          <p:nvPr>
            <p:ph type="sldNum" sz="quarter" idx="12"/>
          </p:nvPr>
        </p:nvSpPr>
        <p:spPr>
          <a:ln/>
        </p:spPr>
        <p:txBody>
          <a:bodyPr/>
          <a:lstStyle>
            <a:lvl1pPr>
              <a:defRPr/>
            </a:lvl1pPr>
          </a:lstStyle>
          <a:p>
            <a:fld id="{095D2F4F-AD81-4B80-8C7E-7328F2952407}" type="slidenum">
              <a:rPr lang="en-US"/>
              <a:pPr/>
              <a:t>‹#›</a:t>
            </a:fld>
            <a:endParaRPr lang="en-US"/>
          </a:p>
        </p:txBody>
      </p:sp>
    </p:spTree>
    <p:extLst>
      <p:ext uri="{BB962C8B-B14F-4D97-AF65-F5344CB8AC3E}">
        <p14:creationId xmlns:p14="http://schemas.microsoft.com/office/powerpoint/2010/main" val="1333303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8"/>
          <p:cNvSpPr>
            <a:spLocks noGrp="1" noChangeArrowheads="1"/>
          </p:cNvSpPr>
          <p:nvPr>
            <p:ph type="dt" sz="half" idx="10"/>
          </p:nvPr>
        </p:nvSpPr>
        <p:spPr>
          <a:ln/>
        </p:spPr>
        <p:txBody>
          <a:bodyPr/>
          <a:lstStyle>
            <a:lvl1pPr>
              <a:defRPr/>
            </a:lvl1pPr>
          </a:lstStyle>
          <a:p>
            <a:endParaRPr lang="en-US"/>
          </a:p>
        </p:txBody>
      </p:sp>
      <p:sp>
        <p:nvSpPr>
          <p:cNvPr id="4" name="Rectangle 49"/>
          <p:cNvSpPr>
            <a:spLocks noGrp="1" noChangeArrowheads="1"/>
          </p:cNvSpPr>
          <p:nvPr>
            <p:ph type="ftr" sz="quarter" idx="11"/>
          </p:nvPr>
        </p:nvSpPr>
        <p:spPr>
          <a:ln/>
        </p:spPr>
        <p:txBody>
          <a:bodyPr/>
          <a:lstStyle>
            <a:lvl1pPr>
              <a:defRPr/>
            </a:lvl1pPr>
          </a:lstStyle>
          <a:p>
            <a:endParaRPr lang="en-US"/>
          </a:p>
        </p:txBody>
      </p:sp>
      <p:sp>
        <p:nvSpPr>
          <p:cNvPr id="5" name="Rectangle 50"/>
          <p:cNvSpPr>
            <a:spLocks noGrp="1" noChangeArrowheads="1"/>
          </p:cNvSpPr>
          <p:nvPr>
            <p:ph type="sldNum" sz="quarter" idx="12"/>
          </p:nvPr>
        </p:nvSpPr>
        <p:spPr>
          <a:ln/>
        </p:spPr>
        <p:txBody>
          <a:bodyPr/>
          <a:lstStyle>
            <a:lvl1pPr>
              <a:defRPr/>
            </a:lvl1pPr>
          </a:lstStyle>
          <a:p>
            <a:fld id="{BC993732-49F3-4172-AB5C-5EA7207B6421}" type="slidenum">
              <a:rPr lang="en-US"/>
              <a:pPr/>
              <a:t>‹#›</a:t>
            </a:fld>
            <a:endParaRPr lang="en-US"/>
          </a:p>
        </p:txBody>
      </p:sp>
    </p:spTree>
    <p:extLst>
      <p:ext uri="{BB962C8B-B14F-4D97-AF65-F5344CB8AC3E}">
        <p14:creationId xmlns:p14="http://schemas.microsoft.com/office/powerpoint/2010/main" val="25774501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8"/>
          <p:cNvSpPr>
            <a:spLocks noGrp="1" noChangeArrowheads="1"/>
          </p:cNvSpPr>
          <p:nvPr>
            <p:ph type="dt" sz="half" idx="10"/>
          </p:nvPr>
        </p:nvSpPr>
        <p:spPr>
          <a:ln/>
        </p:spPr>
        <p:txBody>
          <a:bodyPr/>
          <a:lstStyle>
            <a:lvl1pPr>
              <a:defRPr/>
            </a:lvl1pPr>
          </a:lstStyle>
          <a:p>
            <a:endParaRPr lang="en-US"/>
          </a:p>
        </p:txBody>
      </p:sp>
      <p:sp>
        <p:nvSpPr>
          <p:cNvPr id="3" name="Rectangle 49"/>
          <p:cNvSpPr>
            <a:spLocks noGrp="1" noChangeArrowheads="1"/>
          </p:cNvSpPr>
          <p:nvPr>
            <p:ph type="ftr" sz="quarter" idx="11"/>
          </p:nvPr>
        </p:nvSpPr>
        <p:spPr>
          <a:ln/>
        </p:spPr>
        <p:txBody>
          <a:bodyPr/>
          <a:lstStyle>
            <a:lvl1pPr>
              <a:defRPr/>
            </a:lvl1pPr>
          </a:lstStyle>
          <a:p>
            <a:endParaRPr lang="en-US"/>
          </a:p>
        </p:txBody>
      </p:sp>
      <p:sp>
        <p:nvSpPr>
          <p:cNvPr id="4" name="Rectangle 50"/>
          <p:cNvSpPr>
            <a:spLocks noGrp="1" noChangeArrowheads="1"/>
          </p:cNvSpPr>
          <p:nvPr>
            <p:ph type="sldNum" sz="quarter" idx="12"/>
          </p:nvPr>
        </p:nvSpPr>
        <p:spPr>
          <a:ln/>
        </p:spPr>
        <p:txBody>
          <a:bodyPr/>
          <a:lstStyle>
            <a:lvl1pPr>
              <a:defRPr/>
            </a:lvl1pPr>
          </a:lstStyle>
          <a:p>
            <a:fld id="{DD19887E-8C3F-4AEE-B9E0-AAAC7FAAF817}" type="slidenum">
              <a:rPr lang="en-US"/>
              <a:pPr/>
              <a:t>‹#›</a:t>
            </a:fld>
            <a:endParaRPr lang="en-US"/>
          </a:p>
        </p:txBody>
      </p:sp>
    </p:spTree>
    <p:extLst>
      <p:ext uri="{BB962C8B-B14F-4D97-AF65-F5344CB8AC3E}">
        <p14:creationId xmlns:p14="http://schemas.microsoft.com/office/powerpoint/2010/main" val="17016883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8"/>
          <p:cNvSpPr>
            <a:spLocks noGrp="1" noChangeArrowheads="1"/>
          </p:cNvSpPr>
          <p:nvPr>
            <p:ph type="dt" sz="half" idx="10"/>
          </p:nvPr>
        </p:nvSpPr>
        <p:spPr>
          <a:ln/>
        </p:spPr>
        <p:txBody>
          <a:bodyPr/>
          <a:lstStyle>
            <a:lvl1pPr>
              <a:defRPr/>
            </a:lvl1pPr>
          </a:lstStyle>
          <a:p>
            <a:endParaRPr lang="en-US"/>
          </a:p>
        </p:txBody>
      </p:sp>
      <p:sp>
        <p:nvSpPr>
          <p:cNvPr id="6" name="Rectangle 49"/>
          <p:cNvSpPr>
            <a:spLocks noGrp="1" noChangeArrowheads="1"/>
          </p:cNvSpPr>
          <p:nvPr>
            <p:ph type="ftr" sz="quarter" idx="11"/>
          </p:nvPr>
        </p:nvSpPr>
        <p:spPr>
          <a:ln/>
        </p:spPr>
        <p:txBody>
          <a:bodyPr/>
          <a:lstStyle>
            <a:lvl1pPr>
              <a:defRPr/>
            </a:lvl1pPr>
          </a:lstStyle>
          <a:p>
            <a:endParaRPr lang="en-US"/>
          </a:p>
        </p:txBody>
      </p:sp>
      <p:sp>
        <p:nvSpPr>
          <p:cNvPr id="7" name="Rectangle 50"/>
          <p:cNvSpPr>
            <a:spLocks noGrp="1" noChangeArrowheads="1"/>
          </p:cNvSpPr>
          <p:nvPr>
            <p:ph type="sldNum" sz="quarter" idx="12"/>
          </p:nvPr>
        </p:nvSpPr>
        <p:spPr>
          <a:ln/>
        </p:spPr>
        <p:txBody>
          <a:bodyPr/>
          <a:lstStyle>
            <a:lvl1pPr>
              <a:defRPr/>
            </a:lvl1pPr>
          </a:lstStyle>
          <a:p>
            <a:fld id="{C60A6112-84CD-48E6-9CF5-2E78C057609F}" type="slidenum">
              <a:rPr lang="en-US"/>
              <a:pPr/>
              <a:t>‹#›</a:t>
            </a:fld>
            <a:endParaRPr lang="en-US"/>
          </a:p>
        </p:txBody>
      </p:sp>
    </p:spTree>
    <p:extLst>
      <p:ext uri="{BB962C8B-B14F-4D97-AF65-F5344CB8AC3E}">
        <p14:creationId xmlns:p14="http://schemas.microsoft.com/office/powerpoint/2010/main" val="993500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8"/>
          <p:cNvSpPr>
            <a:spLocks noGrp="1" noChangeArrowheads="1"/>
          </p:cNvSpPr>
          <p:nvPr>
            <p:ph type="dt" sz="half" idx="10"/>
          </p:nvPr>
        </p:nvSpPr>
        <p:spPr>
          <a:ln/>
        </p:spPr>
        <p:txBody>
          <a:bodyPr/>
          <a:lstStyle>
            <a:lvl1pPr>
              <a:defRPr/>
            </a:lvl1pPr>
          </a:lstStyle>
          <a:p>
            <a:endParaRPr lang="en-US"/>
          </a:p>
        </p:txBody>
      </p:sp>
      <p:sp>
        <p:nvSpPr>
          <p:cNvPr id="6" name="Rectangle 49"/>
          <p:cNvSpPr>
            <a:spLocks noGrp="1" noChangeArrowheads="1"/>
          </p:cNvSpPr>
          <p:nvPr>
            <p:ph type="ftr" sz="quarter" idx="11"/>
          </p:nvPr>
        </p:nvSpPr>
        <p:spPr>
          <a:ln/>
        </p:spPr>
        <p:txBody>
          <a:bodyPr/>
          <a:lstStyle>
            <a:lvl1pPr>
              <a:defRPr/>
            </a:lvl1pPr>
          </a:lstStyle>
          <a:p>
            <a:endParaRPr lang="en-US"/>
          </a:p>
        </p:txBody>
      </p:sp>
      <p:sp>
        <p:nvSpPr>
          <p:cNvPr id="7" name="Rectangle 50"/>
          <p:cNvSpPr>
            <a:spLocks noGrp="1" noChangeArrowheads="1"/>
          </p:cNvSpPr>
          <p:nvPr>
            <p:ph type="sldNum" sz="quarter" idx="12"/>
          </p:nvPr>
        </p:nvSpPr>
        <p:spPr>
          <a:ln/>
        </p:spPr>
        <p:txBody>
          <a:bodyPr/>
          <a:lstStyle>
            <a:lvl1pPr>
              <a:defRPr/>
            </a:lvl1pPr>
          </a:lstStyle>
          <a:p>
            <a:fld id="{CB5A4F41-CC1C-40C7-A257-26B80C3E3F33}" type="slidenum">
              <a:rPr lang="en-US"/>
              <a:pPr/>
              <a:t>‹#›</a:t>
            </a:fld>
            <a:endParaRPr lang="en-US"/>
          </a:p>
        </p:txBody>
      </p:sp>
    </p:spTree>
    <p:extLst>
      <p:ext uri="{BB962C8B-B14F-4D97-AF65-F5344CB8AC3E}">
        <p14:creationId xmlns:p14="http://schemas.microsoft.com/office/powerpoint/2010/main" val="8539604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8"/>
          <p:cNvSpPr>
            <a:spLocks noGrp="1" noChangeArrowheads="1"/>
          </p:cNvSpPr>
          <p:nvPr>
            <p:ph type="dt" sz="half" idx="10"/>
          </p:nvPr>
        </p:nvSpPr>
        <p:spPr>
          <a:ln/>
        </p:spPr>
        <p:txBody>
          <a:bodyPr/>
          <a:lstStyle>
            <a:lvl1pPr>
              <a:defRPr/>
            </a:lvl1pPr>
          </a:lstStyle>
          <a:p>
            <a:endParaRPr lang="en-US"/>
          </a:p>
        </p:txBody>
      </p:sp>
      <p:sp>
        <p:nvSpPr>
          <p:cNvPr id="5" name="Rectangle 49"/>
          <p:cNvSpPr>
            <a:spLocks noGrp="1" noChangeArrowheads="1"/>
          </p:cNvSpPr>
          <p:nvPr>
            <p:ph type="ftr" sz="quarter" idx="11"/>
          </p:nvPr>
        </p:nvSpPr>
        <p:spPr>
          <a:ln/>
        </p:spPr>
        <p:txBody>
          <a:bodyPr/>
          <a:lstStyle>
            <a:lvl1pPr>
              <a:defRPr/>
            </a:lvl1pPr>
          </a:lstStyle>
          <a:p>
            <a:endParaRPr lang="en-US"/>
          </a:p>
        </p:txBody>
      </p:sp>
      <p:sp>
        <p:nvSpPr>
          <p:cNvPr id="6" name="Rectangle 50"/>
          <p:cNvSpPr>
            <a:spLocks noGrp="1" noChangeArrowheads="1"/>
          </p:cNvSpPr>
          <p:nvPr>
            <p:ph type="sldNum" sz="quarter" idx="12"/>
          </p:nvPr>
        </p:nvSpPr>
        <p:spPr>
          <a:ln/>
        </p:spPr>
        <p:txBody>
          <a:bodyPr/>
          <a:lstStyle>
            <a:lvl1pPr>
              <a:defRPr/>
            </a:lvl1pPr>
          </a:lstStyle>
          <a:p>
            <a:fld id="{EB206F92-3443-407F-A67A-AB5708172758}" type="slidenum">
              <a:rPr lang="en-US"/>
              <a:pPr/>
              <a:t>‹#›</a:t>
            </a:fld>
            <a:endParaRPr lang="en-US"/>
          </a:p>
        </p:txBody>
      </p:sp>
    </p:spTree>
    <p:extLst>
      <p:ext uri="{BB962C8B-B14F-4D97-AF65-F5344CB8AC3E}">
        <p14:creationId xmlns:p14="http://schemas.microsoft.com/office/powerpoint/2010/main" val="30488148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72250" y="304800"/>
            <a:ext cx="2114550" cy="60102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28600" y="304800"/>
            <a:ext cx="6191250" cy="6010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8"/>
          <p:cNvSpPr>
            <a:spLocks noGrp="1" noChangeArrowheads="1"/>
          </p:cNvSpPr>
          <p:nvPr>
            <p:ph type="dt" sz="half" idx="10"/>
          </p:nvPr>
        </p:nvSpPr>
        <p:spPr>
          <a:ln/>
        </p:spPr>
        <p:txBody>
          <a:bodyPr/>
          <a:lstStyle>
            <a:lvl1pPr>
              <a:defRPr/>
            </a:lvl1pPr>
          </a:lstStyle>
          <a:p>
            <a:endParaRPr lang="en-US"/>
          </a:p>
        </p:txBody>
      </p:sp>
      <p:sp>
        <p:nvSpPr>
          <p:cNvPr id="5" name="Rectangle 49"/>
          <p:cNvSpPr>
            <a:spLocks noGrp="1" noChangeArrowheads="1"/>
          </p:cNvSpPr>
          <p:nvPr>
            <p:ph type="ftr" sz="quarter" idx="11"/>
          </p:nvPr>
        </p:nvSpPr>
        <p:spPr>
          <a:ln/>
        </p:spPr>
        <p:txBody>
          <a:bodyPr/>
          <a:lstStyle>
            <a:lvl1pPr>
              <a:defRPr/>
            </a:lvl1pPr>
          </a:lstStyle>
          <a:p>
            <a:endParaRPr lang="en-US"/>
          </a:p>
        </p:txBody>
      </p:sp>
      <p:sp>
        <p:nvSpPr>
          <p:cNvPr id="6" name="Rectangle 50"/>
          <p:cNvSpPr>
            <a:spLocks noGrp="1" noChangeArrowheads="1"/>
          </p:cNvSpPr>
          <p:nvPr>
            <p:ph type="sldNum" sz="quarter" idx="12"/>
          </p:nvPr>
        </p:nvSpPr>
        <p:spPr>
          <a:ln/>
        </p:spPr>
        <p:txBody>
          <a:bodyPr/>
          <a:lstStyle>
            <a:lvl1pPr>
              <a:defRPr/>
            </a:lvl1pPr>
          </a:lstStyle>
          <a:p>
            <a:fld id="{D751AC6C-00F0-4952-BA80-76A1F1A82C0B}" type="slidenum">
              <a:rPr lang="en-US"/>
              <a:pPr/>
              <a:t>‹#›</a:t>
            </a:fld>
            <a:endParaRPr lang="en-US"/>
          </a:p>
        </p:txBody>
      </p:sp>
    </p:spTree>
    <p:extLst>
      <p:ext uri="{BB962C8B-B14F-4D97-AF65-F5344CB8AC3E}">
        <p14:creationId xmlns:p14="http://schemas.microsoft.com/office/powerpoint/2010/main" val="29180079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7696200" cy="5635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447800"/>
            <a:ext cx="4038600" cy="48672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4038600" cy="48672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8"/>
          <p:cNvSpPr>
            <a:spLocks noGrp="1" noChangeArrowheads="1"/>
          </p:cNvSpPr>
          <p:nvPr>
            <p:ph type="dt" sz="half" idx="10"/>
          </p:nvPr>
        </p:nvSpPr>
        <p:spPr>
          <a:ln/>
        </p:spPr>
        <p:txBody>
          <a:bodyPr/>
          <a:lstStyle>
            <a:lvl1pPr>
              <a:defRPr/>
            </a:lvl1pPr>
          </a:lstStyle>
          <a:p>
            <a:endParaRPr lang="en-US"/>
          </a:p>
        </p:txBody>
      </p:sp>
      <p:sp>
        <p:nvSpPr>
          <p:cNvPr id="6" name="Rectangle 49"/>
          <p:cNvSpPr>
            <a:spLocks noGrp="1" noChangeArrowheads="1"/>
          </p:cNvSpPr>
          <p:nvPr>
            <p:ph type="ftr" sz="quarter" idx="11"/>
          </p:nvPr>
        </p:nvSpPr>
        <p:spPr>
          <a:ln/>
        </p:spPr>
        <p:txBody>
          <a:bodyPr/>
          <a:lstStyle>
            <a:lvl1pPr>
              <a:defRPr/>
            </a:lvl1pPr>
          </a:lstStyle>
          <a:p>
            <a:endParaRPr lang="en-US"/>
          </a:p>
        </p:txBody>
      </p:sp>
      <p:sp>
        <p:nvSpPr>
          <p:cNvPr id="7" name="Rectangle 50"/>
          <p:cNvSpPr>
            <a:spLocks noGrp="1" noChangeArrowheads="1"/>
          </p:cNvSpPr>
          <p:nvPr>
            <p:ph type="sldNum" sz="quarter" idx="12"/>
          </p:nvPr>
        </p:nvSpPr>
        <p:spPr>
          <a:ln/>
        </p:spPr>
        <p:txBody>
          <a:bodyPr/>
          <a:lstStyle>
            <a:lvl1pPr>
              <a:defRPr/>
            </a:lvl1pPr>
          </a:lstStyle>
          <a:p>
            <a:fld id="{A1DA1EB0-6908-4506-BE6E-660F5A93E306}" type="slidenum">
              <a:rPr lang="en-US"/>
              <a:pPr/>
              <a:t>‹#›</a:t>
            </a:fld>
            <a:endParaRPr lang="en-US"/>
          </a:p>
        </p:txBody>
      </p:sp>
    </p:spTree>
    <p:extLst>
      <p:ext uri="{BB962C8B-B14F-4D97-AF65-F5344CB8AC3E}">
        <p14:creationId xmlns:p14="http://schemas.microsoft.com/office/powerpoint/2010/main" val="21430848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7696200" cy="563563"/>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447800"/>
            <a:ext cx="8229600" cy="4867275"/>
          </a:xfrm>
        </p:spPr>
        <p:txBody>
          <a:bodyPr/>
          <a:lstStyle/>
          <a:p>
            <a:pPr lvl="0"/>
            <a:r>
              <a:rPr lang="en-US" noProof="0" smtClean="0"/>
              <a:t>Click icon to add chart</a:t>
            </a:r>
          </a:p>
        </p:txBody>
      </p:sp>
      <p:sp>
        <p:nvSpPr>
          <p:cNvPr id="4" name="Rectangle 48"/>
          <p:cNvSpPr>
            <a:spLocks noGrp="1" noChangeArrowheads="1"/>
          </p:cNvSpPr>
          <p:nvPr>
            <p:ph type="dt" sz="half" idx="10"/>
          </p:nvPr>
        </p:nvSpPr>
        <p:spPr>
          <a:ln/>
        </p:spPr>
        <p:txBody>
          <a:bodyPr/>
          <a:lstStyle>
            <a:lvl1pPr>
              <a:defRPr/>
            </a:lvl1pPr>
          </a:lstStyle>
          <a:p>
            <a:endParaRPr lang="en-US"/>
          </a:p>
        </p:txBody>
      </p:sp>
      <p:sp>
        <p:nvSpPr>
          <p:cNvPr id="5" name="Rectangle 49"/>
          <p:cNvSpPr>
            <a:spLocks noGrp="1" noChangeArrowheads="1"/>
          </p:cNvSpPr>
          <p:nvPr>
            <p:ph type="ftr" sz="quarter" idx="11"/>
          </p:nvPr>
        </p:nvSpPr>
        <p:spPr>
          <a:ln/>
        </p:spPr>
        <p:txBody>
          <a:bodyPr/>
          <a:lstStyle>
            <a:lvl1pPr>
              <a:defRPr/>
            </a:lvl1pPr>
          </a:lstStyle>
          <a:p>
            <a:endParaRPr lang="en-US"/>
          </a:p>
        </p:txBody>
      </p:sp>
      <p:sp>
        <p:nvSpPr>
          <p:cNvPr id="6" name="Rectangle 50"/>
          <p:cNvSpPr>
            <a:spLocks noGrp="1" noChangeArrowheads="1"/>
          </p:cNvSpPr>
          <p:nvPr>
            <p:ph type="sldNum" sz="quarter" idx="12"/>
          </p:nvPr>
        </p:nvSpPr>
        <p:spPr>
          <a:ln/>
        </p:spPr>
        <p:txBody>
          <a:bodyPr/>
          <a:lstStyle>
            <a:lvl1pPr>
              <a:defRPr/>
            </a:lvl1pPr>
          </a:lstStyle>
          <a:p>
            <a:fld id="{E3DAFE24-34FF-40B8-AFEC-6B9A016726A1}" type="slidenum">
              <a:rPr lang="en-US"/>
              <a:pPr/>
              <a:t>‹#›</a:t>
            </a:fld>
            <a:endParaRPr lang="en-US"/>
          </a:p>
        </p:txBody>
      </p:sp>
    </p:spTree>
    <p:extLst>
      <p:ext uri="{BB962C8B-B14F-4D97-AF65-F5344CB8AC3E}">
        <p14:creationId xmlns:p14="http://schemas.microsoft.com/office/powerpoint/2010/main" val="33844028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228600" y="304800"/>
            <a:ext cx="7696200" cy="563563"/>
          </a:xfrm>
        </p:spPr>
        <p:txBody>
          <a:bodyPr/>
          <a:lstStyle/>
          <a:p>
            <a:r>
              <a:rPr lang="en-US" smtClean="0"/>
              <a:t>Click to edit Master title style</a:t>
            </a:r>
            <a:endParaRPr lang="en-US"/>
          </a:p>
        </p:txBody>
      </p:sp>
      <p:sp>
        <p:nvSpPr>
          <p:cNvPr id="3" name="SmartArt Placeholder 2"/>
          <p:cNvSpPr>
            <a:spLocks noGrp="1"/>
          </p:cNvSpPr>
          <p:nvPr>
            <p:ph type="dgm" idx="1"/>
          </p:nvPr>
        </p:nvSpPr>
        <p:spPr>
          <a:xfrm>
            <a:off x="457200" y="1447800"/>
            <a:ext cx="8229600" cy="4867275"/>
          </a:xfrm>
        </p:spPr>
        <p:txBody>
          <a:bodyPr/>
          <a:lstStyle/>
          <a:p>
            <a:pPr lvl="0"/>
            <a:r>
              <a:rPr lang="en-US" noProof="0" smtClean="0"/>
              <a:t>Click icon to add SmartArt graphic</a:t>
            </a:r>
          </a:p>
        </p:txBody>
      </p:sp>
      <p:sp>
        <p:nvSpPr>
          <p:cNvPr id="4" name="Rectangle 48"/>
          <p:cNvSpPr>
            <a:spLocks noGrp="1" noChangeArrowheads="1"/>
          </p:cNvSpPr>
          <p:nvPr>
            <p:ph type="dt" sz="half" idx="10"/>
          </p:nvPr>
        </p:nvSpPr>
        <p:spPr>
          <a:ln/>
        </p:spPr>
        <p:txBody>
          <a:bodyPr/>
          <a:lstStyle>
            <a:lvl1pPr>
              <a:defRPr/>
            </a:lvl1pPr>
          </a:lstStyle>
          <a:p>
            <a:endParaRPr lang="en-US"/>
          </a:p>
        </p:txBody>
      </p:sp>
      <p:sp>
        <p:nvSpPr>
          <p:cNvPr id="5" name="Rectangle 49"/>
          <p:cNvSpPr>
            <a:spLocks noGrp="1" noChangeArrowheads="1"/>
          </p:cNvSpPr>
          <p:nvPr>
            <p:ph type="ftr" sz="quarter" idx="11"/>
          </p:nvPr>
        </p:nvSpPr>
        <p:spPr>
          <a:ln/>
        </p:spPr>
        <p:txBody>
          <a:bodyPr/>
          <a:lstStyle>
            <a:lvl1pPr>
              <a:defRPr/>
            </a:lvl1pPr>
          </a:lstStyle>
          <a:p>
            <a:endParaRPr lang="en-US"/>
          </a:p>
        </p:txBody>
      </p:sp>
      <p:sp>
        <p:nvSpPr>
          <p:cNvPr id="6" name="Rectangle 50"/>
          <p:cNvSpPr>
            <a:spLocks noGrp="1" noChangeArrowheads="1"/>
          </p:cNvSpPr>
          <p:nvPr>
            <p:ph type="sldNum" sz="quarter" idx="12"/>
          </p:nvPr>
        </p:nvSpPr>
        <p:spPr>
          <a:ln/>
        </p:spPr>
        <p:txBody>
          <a:bodyPr/>
          <a:lstStyle>
            <a:lvl1pPr>
              <a:defRPr/>
            </a:lvl1pPr>
          </a:lstStyle>
          <a:p>
            <a:fld id="{D874AB48-7341-4E1C-987B-C7BEF9FADFEC}" type="slidenum">
              <a:rPr lang="en-US"/>
              <a:pPr/>
              <a:t>‹#›</a:t>
            </a:fld>
            <a:endParaRPr lang="en-US"/>
          </a:p>
        </p:txBody>
      </p:sp>
    </p:spTree>
    <p:extLst>
      <p:ext uri="{BB962C8B-B14F-4D97-AF65-F5344CB8AC3E}">
        <p14:creationId xmlns:p14="http://schemas.microsoft.com/office/powerpoint/2010/main" val="2858961468"/>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jpeg"/><Relationship Id="rId3" Type="http://schemas.openxmlformats.org/officeDocument/2006/relationships/slideLayout" Target="../slideLayouts/slideLayout3.xml"/><Relationship Id="rId21" Type="http://schemas.openxmlformats.org/officeDocument/2006/relationships/image" Target="../media/image6.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jpeg"/><Relationship Id="rId20" Type="http://schemas.openxmlformats.org/officeDocument/2006/relationships/image" Target="../media/image5.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7.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a:srcRect/>
          <a:stretch>
            <a:fillRect/>
          </a:stretch>
        </a:blipFill>
        <a:effectLst/>
      </p:bgPr>
    </p:bg>
    <p:spTree>
      <p:nvGrpSpPr>
        <p:cNvPr id="1" name=""/>
        <p:cNvGrpSpPr/>
        <p:nvPr/>
      </p:nvGrpSpPr>
      <p:grpSpPr>
        <a:xfrm>
          <a:off x="0" y="0"/>
          <a:ext cx="0" cy="0"/>
          <a:chOff x="0" y="0"/>
          <a:chExt cx="0" cy="0"/>
        </a:xfrm>
      </p:grpSpPr>
      <p:grpSp>
        <p:nvGrpSpPr>
          <p:cNvPr id="1049" name="Group 25"/>
          <p:cNvGrpSpPr>
            <a:grpSpLocks/>
          </p:cNvGrpSpPr>
          <p:nvPr/>
        </p:nvGrpSpPr>
        <p:grpSpPr bwMode="auto">
          <a:xfrm>
            <a:off x="228600" y="1023938"/>
            <a:ext cx="8229600" cy="76200"/>
            <a:chOff x="144" y="672"/>
            <a:chExt cx="5184" cy="48"/>
          </a:xfrm>
        </p:grpSpPr>
        <p:sp>
          <p:nvSpPr>
            <p:cNvPr id="1050" name="Rectangle 26"/>
            <p:cNvSpPr>
              <a:spLocks noChangeArrowheads="1"/>
            </p:cNvSpPr>
            <p:nvPr userDrawn="1"/>
          </p:nvSpPr>
          <p:spPr bwMode="gray">
            <a:xfrm>
              <a:off x="144" y="672"/>
              <a:ext cx="1488" cy="48"/>
            </a:xfrm>
            <a:prstGeom prst="rect">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051" name="Line 27"/>
            <p:cNvSpPr>
              <a:spLocks noChangeShapeType="1"/>
            </p:cNvSpPr>
            <p:nvPr userDrawn="1"/>
          </p:nvSpPr>
          <p:spPr bwMode="gray">
            <a:xfrm>
              <a:off x="144" y="720"/>
              <a:ext cx="5184"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052" name="Rectangle 28"/>
          <p:cNvSpPr>
            <a:spLocks noGrp="1" noChangeArrowheads="1"/>
          </p:cNvSpPr>
          <p:nvPr>
            <p:ph type="body" idx="1"/>
          </p:nvPr>
        </p:nvSpPr>
        <p:spPr bwMode="gray">
          <a:xfrm>
            <a:off x="457200" y="1447800"/>
            <a:ext cx="8229600" cy="4867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56" name="Rectangle 32"/>
          <p:cNvSpPr>
            <a:spLocks noGrp="1" noChangeArrowheads="1"/>
          </p:cNvSpPr>
          <p:nvPr>
            <p:ph type="title"/>
          </p:nvPr>
        </p:nvSpPr>
        <p:spPr bwMode="gray">
          <a:xfrm>
            <a:off x="228600" y="304800"/>
            <a:ext cx="76962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grpSp>
        <p:nvGrpSpPr>
          <p:cNvPr id="1057" name="Group 33"/>
          <p:cNvGrpSpPr>
            <a:grpSpLocks/>
          </p:cNvGrpSpPr>
          <p:nvPr/>
        </p:nvGrpSpPr>
        <p:grpSpPr bwMode="auto">
          <a:xfrm>
            <a:off x="8107363" y="825500"/>
            <a:ext cx="561975" cy="593725"/>
            <a:chOff x="3233" y="2387"/>
            <a:chExt cx="949" cy="1005"/>
          </a:xfrm>
        </p:grpSpPr>
        <p:pic>
          <p:nvPicPr>
            <p:cNvPr id="1058" name="Picture 34" descr="Shadow"/>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extLst>
              <a:ext uri="{909E8E84-426E-40DD-AFC4-6F175D3DCCD1}">
                <a14:hiddenFill xmlns:a14="http://schemas.microsoft.com/office/drawing/2010/main">
                  <a:solidFill>
                    <a:srgbClr val="FFFFFF"/>
                  </a:solidFill>
                </a14:hiddenFill>
              </a:ext>
            </a:extLst>
          </p:spPr>
        </p:pic>
        <p:sp>
          <p:nvSpPr>
            <p:cNvPr id="1059" name="Oval 35" descr="1"/>
            <p:cNvSpPr>
              <a:spLocks noChangeArrowheads="1"/>
            </p:cNvSpPr>
            <p:nvPr userDrawn="1"/>
          </p:nvSpPr>
          <p:spPr bwMode="gray">
            <a:xfrm>
              <a:off x="3243" y="2387"/>
              <a:ext cx="920" cy="922"/>
            </a:xfrm>
            <a:prstGeom prst="ellipse">
              <a:avLst/>
            </a:prstGeom>
            <a:blipFill dpi="0" rotWithShape="1">
              <a:blip r:embed="rId18"/>
              <a:srcRect/>
              <a:stretch>
                <a:fillRect/>
              </a:stretch>
            </a:blipFill>
            <a:ln w="952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60" name="Group 36"/>
          <p:cNvGrpSpPr>
            <a:grpSpLocks/>
          </p:cNvGrpSpPr>
          <p:nvPr/>
        </p:nvGrpSpPr>
        <p:grpSpPr bwMode="auto">
          <a:xfrm>
            <a:off x="8115300" y="825500"/>
            <a:ext cx="561975" cy="593725"/>
            <a:chOff x="3233" y="2387"/>
            <a:chExt cx="949" cy="1005"/>
          </a:xfrm>
        </p:grpSpPr>
        <p:pic>
          <p:nvPicPr>
            <p:cNvPr id="1061" name="Picture 37" descr="Shadow"/>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extLst>
              <a:ext uri="{909E8E84-426E-40DD-AFC4-6F175D3DCCD1}">
                <a14:hiddenFill xmlns:a14="http://schemas.microsoft.com/office/drawing/2010/main">
                  <a:solidFill>
                    <a:srgbClr val="FFFFFF"/>
                  </a:solidFill>
                </a14:hiddenFill>
              </a:ext>
            </a:extLst>
          </p:spPr>
        </p:pic>
        <p:sp>
          <p:nvSpPr>
            <p:cNvPr id="1062" name="Oval 38" descr="2"/>
            <p:cNvSpPr>
              <a:spLocks noChangeArrowheads="1"/>
            </p:cNvSpPr>
            <p:nvPr userDrawn="1"/>
          </p:nvSpPr>
          <p:spPr bwMode="gray">
            <a:xfrm>
              <a:off x="3243" y="2387"/>
              <a:ext cx="920" cy="922"/>
            </a:xfrm>
            <a:prstGeom prst="ellipse">
              <a:avLst/>
            </a:prstGeom>
            <a:blipFill dpi="0" rotWithShape="1">
              <a:blip r:embed="rId19"/>
              <a:srcRect/>
              <a:stretch>
                <a:fillRect/>
              </a:stretch>
            </a:blipFill>
            <a:ln w="952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63" name="Group 39"/>
          <p:cNvGrpSpPr>
            <a:grpSpLocks/>
          </p:cNvGrpSpPr>
          <p:nvPr/>
        </p:nvGrpSpPr>
        <p:grpSpPr bwMode="auto">
          <a:xfrm>
            <a:off x="6556375" y="825500"/>
            <a:ext cx="561975" cy="593725"/>
            <a:chOff x="3233" y="2387"/>
            <a:chExt cx="949" cy="1005"/>
          </a:xfrm>
        </p:grpSpPr>
        <p:pic>
          <p:nvPicPr>
            <p:cNvPr id="1064" name="Picture 40" descr="Shadow"/>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extLst>
              <a:ext uri="{909E8E84-426E-40DD-AFC4-6F175D3DCCD1}">
                <a14:hiddenFill xmlns:a14="http://schemas.microsoft.com/office/drawing/2010/main">
                  <a:solidFill>
                    <a:srgbClr val="FFFFFF"/>
                  </a:solidFill>
                </a14:hiddenFill>
              </a:ext>
            </a:extLst>
          </p:spPr>
        </p:pic>
        <p:sp>
          <p:nvSpPr>
            <p:cNvPr id="1065" name="Oval 41" descr="4"/>
            <p:cNvSpPr>
              <a:spLocks noChangeArrowheads="1"/>
            </p:cNvSpPr>
            <p:nvPr userDrawn="1"/>
          </p:nvSpPr>
          <p:spPr bwMode="gray">
            <a:xfrm>
              <a:off x="3243" y="2387"/>
              <a:ext cx="920" cy="922"/>
            </a:xfrm>
            <a:prstGeom prst="ellipse">
              <a:avLst/>
            </a:prstGeom>
            <a:blipFill dpi="0" rotWithShape="1">
              <a:blip r:embed="rId20"/>
              <a:srcRect/>
              <a:stretch>
                <a:fillRect/>
              </a:stretch>
            </a:blipFill>
            <a:ln w="952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66" name="Group 42"/>
          <p:cNvGrpSpPr>
            <a:grpSpLocks/>
          </p:cNvGrpSpPr>
          <p:nvPr/>
        </p:nvGrpSpPr>
        <p:grpSpPr bwMode="auto">
          <a:xfrm>
            <a:off x="7348538" y="825500"/>
            <a:ext cx="561975" cy="593725"/>
            <a:chOff x="3233" y="2387"/>
            <a:chExt cx="949" cy="1005"/>
          </a:xfrm>
        </p:grpSpPr>
        <p:pic>
          <p:nvPicPr>
            <p:cNvPr id="1067" name="Picture 43" descr="Shadow"/>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extLst>
              <a:ext uri="{909E8E84-426E-40DD-AFC4-6F175D3DCCD1}">
                <a14:hiddenFill xmlns:a14="http://schemas.microsoft.com/office/drawing/2010/main">
                  <a:solidFill>
                    <a:srgbClr val="FFFFFF"/>
                  </a:solidFill>
                </a14:hiddenFill>
              </a:ext>
            </a:extLst>
          </p:spPr>
        </p:pic>
        <p:sp>
          <p:nvSpPr>
            <p:cNvPr id="1068" name="Oval 44" descr="5"/>
            <p:cNvSpPr>
              <a:spLocks noChangeArrowheads="1"/>
            </p:cNvSpPr>
            <p:nvPr userDrawn="1"/>
          </p:nvSpPr>
          <p:spPr bwMode="gray">
            <a:xfrm>
              <a:off x="3243" y="2387"/>
              <a:ext cx="920" cy="922"/>
            </a:xfrm>
            <a:prstGeom prst="ellipse">
              <a:avLst/>
            </a:prstGeom>
            <a:blipFill dpi="0" rotWithShape="1">
              <a:blip r:embed="rId21"/>
              <a:srcRect/>
              <a:stretch>
                <a:fillRect/>
              </a:stretch>
            </a:blipFill>
            <a:ln w="952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069" name="Group 45"/>
          <p:cNvGrpSpPr>
            <a:grpSpLocks/>
          </p:cNvGrpSpPr>
          <p:nvPr/>
        </p:nvGrpSpPr>
        <p:grpSpPr bwMode="auto">
          <a:xfrm>
            <a:off x="8115300" y="825500"/>
            <a:ext cx="561975" cy="593725"/>
            <a:chOff x="3233" y="2387"/>
            <a:chExt cx="949" cy="1005"/>
          </a:xfrm>
        </p:grpSpPr>
        <p:pic>
          <p:nvPicPr>
            <p:cNvPr id="1070" name="Picture 46" descr="Shadow"/>
            <p:cNvPicPr>
              <a:picLocks noChangeAspect="1" noChangeArrowheads="1"/>
            </p:cNvPicPr>
            <p:nvPr userDrawn="1"/>
          </p:nvPicPr>
          <p:blipFill>
            <a:blip r:embed="rId17" cstate="print">
              <a:extLst>
                <a:ext uri="{28A0092B-C50C-407E-A947-70E740481C1C}">
                  <a14:useLocalDpi xmlns:a14="http://schemas.microsoft.com/office/drawing/2010/main" val="0"/>
                </a:ext>
              </a:extLst>
            </a:blip>
            <a:srcRect/>
            <a:stretch>
              <a:fillRect/>
            </a:stretch>
          </p:blipFill>
          <p:spPr bwMode="gray">
            <a:xfrm>
              <a:off x="3233" y="2742"/>
              <a:ext cx="949" cy="650"/>
            </a:xfrm>
            <a:prstGeom prst="rect">
              <a:avLst/>
            </a:prstGeom>
            <a:noFill/>
            <a:extLst>
              <a:ext uri="{909E8E84-426E-40DD-AFC4-6F175D3DCCD1}">
                <a14:hiddenFill xmlns:a14="http://schemas.microsoft.com/office/drawing/2010/main">
                  <a:solidFill>
                    <a:srgbClr val="FFFFFF"/>
                  </a:solidFill>
                </a14:hiddenFill>
              </a:ext>
            </a:extLst>
          </p:spPr>
        </p:pic>
        <p:sp>
          <p:nvSpPr>
            <p:cNvPr id="1071" name="Oval 47" descr="3"/>
            <p:cNvSpPr>
              <a:spLocks noChangeArrowheads="1"/>
            </p:cNvSpPr>
            <p:nvPr userDrawn="1"/>
          </p:nvSpPr>
          <p:spPr bwMode="gray">
            <a:xfrm>
              <a:off x="3243" y="2387"/>
              <a:ext cx="920" cy="922"/>
            </a:xfrm>
            <a:prstGeom prst="ellipse">
              <a:avLst/>
            </a:prstGeom>
            <a:blipFill dpi="0" rotWithShape="1">
              <a:blip r:embed="rId22"/>
              <a:srcRect/>
              <a:stretch>
                <a:fillRect/>
              </a:stretch>
            </a:blipFill>
            <a:ln w="9525">
              <a:solidFill>
                <a:srgbClr val="FE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072" name="Rectangle 48"/>
          <p:cNvSpPr>
            <a:spLocks noGrp="1" noChangeArrowheads="1"/>
          </p:cNvSpPr>
          <p:nvPr>
            <p:ph type="dt" sz="half" idx="2"/>
          </p:nvPr>
        </p:nvSpPr>
        <p:spPr bwMode="gray">
          <a:xfrm>
            <a:off x="3168650" y="6421438"/>
            <a:ext cx="21336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000" b="1">
                <a:solidFill>
                  <a:srgbClr val="000000"/>
                </a:solidFill>
                <a:latin typeface="Verdana" pitchFamily="34" charset="0"/>
              </a:defRPr>
            </a:lvl1pPr>
          </a:lstStyle>
          <a:p>
            <a:endParaRPr lang="en-US"/>
          </a:p>
        </p:txBody>
      </p:sp>
      <p:sp>
        <p:nvSpPr>
          <p:cNvPr id="1073" name="Rectangle 49"/>
          <p:cNvSpPr>
            <a:spLocks noGrp="1" noChangeArrowheads="1"/>
          </p:cNvSpPr>
          <p:nvPr>
            <p:ph type="ftr" sz="quarter" idx="3"/>
          </p:nvPr>
        </p:nvSpPr>
        <p:spPr bwMode="gray">
          <a:xfrm>
            <a:off x="457200" y="6400800"/>
            <a:ext cx="25908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2400" b="1" i="1">
                <a:latin typeface="Verdana" pitchFamily="34" charset="0"/>
              </a:defRPr>
            </a:lvl1pPr>
          </a:lstStyle>
          <a:p>
            <a:endParaRPr lang="en-US"/>
          </a:p>
        </p:txBody>
      </p:sp>
      <p:sp>
        <p:nvSpPr>
          <p:cNvPr id="1074" name="Rectangle 50"/>
          <p:cNvSpPr>
            <a:spLocks noGrp="1" noChangeArrowheads="1"/>
          </p:cNvSpPr>
          <p:nvPr>
            <p:ph type="sldNum" sz="quarter" idx="4"/>
          </p:nvPr>
        </p:nvSpPr>
        <p:spPr bwMode="auto">
          <a:xfrm>
            <a:off x="5399088" y="6438900"/>
            <a:ext cx="4572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a:latin typeface="Verdana" pitchFamily="34" charset="0"/>
              </a:defRPr>
            </a:lvl1pPr>
          </a:lstStyle>
          <a:p>
            <a:fld id="{07E57378-0E11-46F6-BDD6-3AEB5534A4E2}"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 id="2147483677" r:id="rId14"/>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1066"/>
                                        </p:tgtEl>
                                        <p:attrNameLst>
                                          <p:attrName>style.visibility</p:attrName>
                                        </p:attrNameLst>
                                      </p:cBhvr>
                                      <p:to>
                                        <p:strVal val="visible"/>
                                      </p:to>
                                    </p:set>
                                    <p:animEffect transition="in" filter="fade">
                                      <p:cBhvr>
                                        <p:cTn id="7" dur="1000"/>
                                        <p:tgtEl>
                                          <p:spTgt spid="1066"/>
                                        </p:tgtEl>
                                      </p:cBhvr>
                                    </p:animEffect>
                                  </p:childTnLst>
                                </p:cTn>
                              </p:par>
                              <p:par>
                                <p:cTn id="8" presetID="35" presetClass="path" presetSubtype="0" accel="50000" decel="50000" fill="hold" nodeType="withEffect">
                                  <p:stCondLst>
                                    <p:cond delay="0"/>
                                  </p:stCondLst>
                                  <p:childTnLst>
                                    <p:animMotion origin="layout" path="M 0.08298 -2.22222E-6 L 0.01215 -2.22222E-6 " pathEditMode="relative" rAng="0" ptsTypes="AA">
                                      <p:cBhvr>
                                        <p:cTn id="9" dur="1000" fill="hold"/>
                                        <p:tgtEl>
                                          <p:spTgt spid="1066"/>
                                        </p:tgtEl>
                                        <p:attrNameLst>
                                          <p:attrName>ppt_x</p:attrName>
                                          <p:attrName>ppt_y</p:attrName>
                                        </p:attrNameLst>
                                      </p:cBhvr>
                                      <p:rCtr x="-3542" y="0"/>
                                    </p:animMotion>
                                  </p:childTnLst>
                                </p:cTn>
                              </p:par>
                              <p:par>
                                <p:cTn id="10" presetID="10" presetClass="entr" presetSubtype="0" fill="hold" nodeType="withEffect">
                                  <p:stCondLst>
                                    <p:cond delay="0"/>
                                  </p:stCondLst>
                                  <p:childTnLst>
                                    <p:set>
                                      <p:cBhvr>
                                        <p:cTn id="11" dur="1" fill="hold">
                                          <p:stCondLst>
                                            <p:cond delay="0"/>
                                          </p:stCondLst>
                                        </p:cTn>
                                        <p:tgtEl>
                                          <p:spTgt spid="1063"/>
                                        </p:tgtEl>
                                        <p:attrNameLst>
                                          <p:attrName>style.visibility</p:attrName>
                                        </p:attrNameLst>
                                      </p:cBhvr>
                                      <p:to>
                                        <p:strVal val="visible"/>
                                      </p:to>
                                    </p:set>
                                    <p:animEffect transition="in" filter="fade">
                                      <p:cBhvr>
                                        <p:cTn id="12" dur="1000"/>
                                        <p:tgtEl>
                                          <p:spTgt spid="1063"/>
                                        </p:tgtEl>
                                      </p:cBhvr>
                                    </p:animEffect>
                                  </p:childTnLst>
                                </p:cTn>
                              </p:par>
                              <p:par>
                                <p:cTn id="13" presetID="35" presetClass="path" presetSubtype="0" accel="50000" decel="50000" fill="hold" nodeType="withEffect">
                                  <p:stCondLst>
                                    <p:cond delay="0"/>
                                  </p:stCondLst>
                                  <p:childTnLst>
                                    <p:animMotion origin="layout" path="M 0.1698 -2.22222E-6 L 0.02136 -2.22222E-6 " pathEditMode="relative" rAng="0" ptsTypes="AA">
                                      <p:cBhvr>
                                        <p:cTn id="14" dur="1000" fill="hold"/>
                                        <p:tgtEl>
                                          <p:spTgt spid="1063"/>
                                        </p:tgtEl>
                                        <p:attrNameLst>
                                          <p:attrName>ppt_x</p:attrName>
                                          <p:attrName>ppt_y</p:attrName>
                                        </p:attrNameLst>
                                      </p:cBhvr>
                                      <p:rCtr x="-7431" y="0"/>
                                    </p:animMotion>
                                  </p:childTnLst>
                                </p:cTn>
                              </p:par>
                              <p:par>
                                <p:cTn id="15" presetID="10" presetClass="entr" presetSubtype="0" fill="hold" nodeType="withEffect">
                                  <p:stCondLst>
                                    <p:cond delay="0"/>
                                  </p:stCondLst>
                                  <p:childTnLst>
                                    <p:set>
                                      <p:cBhvr>
                                        <p:cTn id="16" dur="1" fill="hold">
                                          <p:stCondLst>
                                            <p:cond delay="0"/>
                                          </p:stCondLst>
                                        </p:cTn>
                                        <p:tgtEl>
                                          <p:spTgt spid="1060"/>
                                        </p:tgtEl>
                                        <p:attrNameLst>
                                          <p:attrName>style.visibility</p:attrName>
                                        </p:attrNameLst>
                                      </p:cBhvr>
                                      <p:to>
                                        <p:strVal val="visible"/>
                                      </p:to>
                                    </p:set>
                                    <p:animEffect transition="in" filter="fade">
                                      <p:cBhvr>
                                        <p:cTn id="17" dur="1000"/>
                                        <p:tgtEl>
                                          <p:spTgt spid="1060"/>
                                        </p:tgtEl>
                                      </p:cBhvr>
                                    </p:animEffect>
                                  </p:childTnLst>
                                </p:cTn>
                              </p:par>
                              <p:par>
                                <p:cTn id="18" presetID="35" presetClass="path" presetSubtype="0" accel="50000" decel="50000" fill="hold" nodeType="withEffect">
                                  <p:stCondLst>
                                    <p:cond delay="0"/>
                                  </p:stCondLst>
                                  <p:childTnLst>
                                    <p:animMotion origin="layout" path="M -5.55556E-7 -2.22222E-6 L -0.22917 -2.22222E-6 " pathEditMode="relative" rAng="0" ptsTypes="AA">
                                      <p:cBhvr>
                                        <p:cTn id="19" dur="1000" fill="hold"/>
                                        <p:tgtEl>
                                          <p:spTgt spid="1060"/>
                                        </p:tgtEl>
                                        <p:attrNameLst>
                                          <p:attrName>ppt_x</p:attrName>
                                          <p:attrName>ppt_y</p:attrName>
                                        </p:attrNameLst>
                                      </p:cBhvr>
                                      <p:rCtr x="-11458" y="0"/>
                                    </p:animMotion>
                                  </p:childTnLst>
                                </p:cTn>
                              </p:par>
                              <p:par>
                                <p:cTn id="20" presetID="10" presetClass="entr" presetSubtype="0" fill="hold" nodeType="withEffect">
                                  <p:stCondLst>
                                    <p:cond delay="0"/>
                                  </p:stCondLst>
                                  <p:childTnLst>
                                    <p:set>
                                      <p:cBhvr>
                                        <p:cTn id="21" dur="1" fill="hold">
                                          <p:stCondLst>
                                            <p:cond delay="0"/>
                                          </p:stCondLst>
                                        </p:cTn>
                                        <p:tgtEl>
                                          <p:spTgt spid="1057"/>
                                        </p:tgtEl>
                                        <p:attrNameLst>
                                          <p:attrName>style.visibility</p:attrName>
                                        </p:attrNameLst>
                                      </p:cBhvr>
                                      <p:to>
                                        <p:strVal val="visible"/>
                                      </p:to>
                                    </p:set>
                                    <p:animEffect transition="in" filter="fade">
                                      <p:cBhvr>
                                        <p:cTn id="22" dur="1000"/>
                                        <p:tgtEl>
                                          <p:spTgt spid="1057"/>
                                        </p:tgtEl>
                                      </p:cBhvr>
                                    </p:animEffect>
                                  </p:childTnLst>
                                </p:cTn>
                              </p:par>
                              <p:par>
                                <p:cTn id="23" presetID="35" presetClass="path" presetSubtype="0" accel="50000" decel="50000" fill="hold" nodeType="withEffect">
                                  <p:stCondLst>
                                    <p:cond delay="0"/>
                                  </p:stCondLst>
                                  <p:childTnLst>
                                    <p:animMotion origin="layout" path="M -2.5E-6 -2.22222E-6 L -0.30712 -2.22222E-6 " pathEditMode="relative" rAng="0" ptsTypes="AA">
                                      <p:cBhvr>
                                        <p:cTn id="24" dur="1000" fill="hold"/>
                                        <p:tgtEl>
                                          <p:spTgt spid="1057"/>
                                        </p:tgtEl>
                                        <p:attrNameLst>
                                          <p:attrName>ppt_x</p:attrName>
                                          <p:attrName>ppt_y</p:attrName>
                                        </p:attrNameLst>
                                      </p:cBhvr>
                                      <p:rCtr x="-15365"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sldNum="0" hdr="0"/>
  <p:txStyles>
    <p:title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p:titleStyle>
    <p:bodyStyle>
      <a:lvl1pPr marL="342900" indent="-342900" algn="l" rtl="0" eaLnBrk="1" fontAlgn="base" hangingPunct="1">
        <a:spcBef>
          <a:spcPct val="20000"/>
        </a:spcBef>
        <a:spcAft>
          <a:spcPct val="0"/>
        </a:spcAft>
        <a:buClr>
          <a:schemeClr val="hlink"/>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1" fontAlgn="base" hangingPunct="1">
        <a:spcBef>
          <a:spcPct val="20000"/>
        </a:spcBef>
        <a:spcAft>
          <a:spcPct val="0"/>
        </a:spcAft>
        <a:buClr>
          <a:schemeClr val="tx1"/>
        </a:buClr>
        <a:buChar char="•"/>
        <a:defRPr sz="2400">
          <a:solidFill>
            <a:schemeClr val="tx1"/>
          </a:solidFill>
          <a:latin typeface="Arial" charset="0"/>
        </a:defRPr>
      </a:lvl3pPr>
      <a:lvl4pPr marL="1600200" indent="-228600" algn="l" rtl="0" eaLnBrk="1" fontAlgn="base" hangingPunct="1">
        <a:spcBef>
          <a:spcPct val="20000"/>
        </a:spcBef>
        <a:spcAft>
          <a:spcPct val="0"/>
        </a:spcAft>
        <a:buChar char="–"/>
        <a:defRPr sz="2000">
          <a:solidFill>
            <a:schemeClr val="tx1"/>
          </a:solidFill>
          <a:latin typeface="Arial" charset="0"/>
        </a:defRPr>
      </a:lvl4pPr>
      <a:lvl5pPr marL="2057400" indent="-228600" algn="l" rtl="0" eaLnBrk="1" fontAlgn="base" hangingPunct="1">
        <a:spcBef>
          <a:spcPct val="20000"/>
        </a:spcBef>
        <a:spcAft>
          <a:spcPct val="0"/>
        </a:spcAft>
        <a:buChar char="»"/>
        <a:defRPr sz="2000">
          <a:solidFill>
            <a:schemeClr val="tx1"/>
          </a:solidFill>
          <a:latin typeface="Arial" charset="0"/>
        </a:defRPr>
      </a:lvl5pPr>
      <a:lvl6pPr marL="2514600" indent="-228600" algn="l" rtl="0" eaLnBrk="1" fontAlgn="base" hangingPunct="1">
        <a:spcBef>
          <a:spcPct val="20000"/>
        </a:spcBef>
        <a:spcAft>
          <a:spcPct val="0"/>
        </a:spcAft>
        <a:buChar char="»"/>
        <a:defRPr sz="2000">
          <a:solidFill>
            <a:schemeClr val="tx1"/>
          </a:solidFill>
          <a:latin typeface="Arial" charset="0"/>
        </a:defRPr>
      </a:lvl6pPr>
      <a:lvl7pPr marL="2971800" indent="-228600" algn="l" rtl="0" eaLnBrk="1" fontAlgn="base" hangingPunct="1">
        <a:spcBef>
          <a:spcPct val="20000"/>
        </a:spcBef>
        <a:spcAft>
          <a:spcPct val="0"/>
        </a:spcAft>
        <a:buChar char="»"/>
        <a:defRPr sz="2000">
          <a:solidFill>
            <a:schemeClr val="tx1"/>
          </a:solidFill>
          <a:latin typeface="Arial" charset="0"/>
        </a:defRPr>
      </a:lvl7pPr>
      <a:lvl8pPr marL="3429000" indent="-228600" algn="l" rtl="0" eaLnBrk="1" fontAlgn="base" hangingPunct="1">
        <a:spcBef>
          <a:spcPct val="20000"/>
        </a:spcBef>
        <a:spcAft>
          <a:spcPct val="0"/>
        </a:spcAft>
        <a:buChar char="»"/>
        <a:defRPr sz="2000">
          <a:solidFill>
            <a:schemeClr val="tx1"/>
          </a:solidFill>
          <a:latin typeface="Arial" charset="0"/>
        </a:defRPr>
      </a:lvl8pPr>
      <a:lvl9pPr marL="3886200" indent="-228600" algn="l" rtl="0" eaLnBrk="1" fontAlgn="base" hangingPunct="1">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26.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ctrTitle"/>
          </p:nvPr>
        </p:nvSpPr>
        <p:spPr>
          <a:xfrm>
            <a:off x="228600" y="1308100"/>
            <a:ext cx="8077200" cy="596900"/>
          </a:xfrm>
        </p:spPr>
        <p:txBody>
          <a:bodyPr/>
          <a:lstStyle/>
          <a:p>
            <a:r>
              <a:rPr lang="en-US" sz="4000">
                <a:ln w="17780" cmpd="sng">
                  <a:noFill/>
                  <a:prstDash val="solid"/>
                  <a:miter lim="800000"/>
                </a:ln>
                <a:solidFill>
                  <a:srgbClr val="FF0000"/>
                </a:solidFill>
                <a:effectLst>
                  <a:outerShdw blurRad="50800" algn="tl" rotWithShape="0">
                    <a:srgbClr val="000000"/>
                  </a:outerShdw>
                </a:effectLst>
                <a:latin typeface="UTM American Sans" pitchFamily="18" charset="0"/>
              </a:rPr>
              <a:t>CHƯƠNG TRÌNH HÀNH ĐỘNG </a:t>
            </a:r>
            <a:r>
              <a:rPr lang="en-US" sz="2400">
                <a:ln w="17780" cmpd="sng">
                  <a:noFill/>
                  <a:prstDash val="solid"/>
                  <a:miter lim="800000"/>
                </a:ln>
                <a:solidFill>
                  <a:srgbClr val="FF0000"/>
                </a:solidFill>
                <a:effectLst>
                  <a:outerShdw blurRad="50800" algn="tl" rotWithShape="0">
                    <a:srgbClr val="000000"/>
                  </a:outerShdw>
                </a:effectLst>
                <a:latin typeface="UTM American Sans" pitchFamily="18" charset="0"/>
              </a:rPr>
              <a:t/>
            </a:r>
            <a:br>
              <a:rPr lang="en-US" sz="2400">
                <a:ln w="17780" cmpd="sng">
                  <a:noFill/>
                  <a:prstDash val="solid"/>
                  <a:miter lim="800000"/>
                </a:ln>
                <a:solidFill>
                  <a:srgbClr val="FF0000"/>
                </a:solidFill>
                <a:effectLst>
                  <a:outerShdw blurRad="50800" algn="tl" rotWithShape="0">
                    <a:srgbClr val="000000"/>
                  </a:outerShdw>
                </a:effectLst>
                <a:latin typeface="UTM American Sans" pitchFamily="18" charset="0"/>
              </a:rPr>
            </a:br>
            <a:r>
              <a:rPr lang="en-US" sz="2400" smtClean="0">
                <a:ln w="17780" cmpd="sng">
                  <a:noFill/>
                  <a:prstDash val="solid"/>
                  <a:miter lim="800000"/>
                </a:ln>
                <a:solidFill>
                  <a:srgbClr val="FF0000"/>
                </a:solidFill>
                <a:effectLst>
                  <a:outerShdw blurRad="50800" algn="tl" rotWithShape="0">
                    <a:srgbClr val="000000"/>
                  </a:outerShdw>
                </a:effectLst>
                <a:latin typeface="UTM American Sans" pitchFamily="18" charset="0"/>
              </a:rPr>
              <a:t>      </a:t>
            </a:r>
            <a:r>
              <a:rPr lang="en-US" sz="2800" smtClean="0">
                <a:ln w="17780" cmpd="sng">
                  <a:noFill/>
                  <a:prstDash val="solid"/>
                  <a:miter lim="800000"/>
                </a:ln>
                <a:solidFill>
                  <a:srgbClr val="002060"/>
                </a:solidFill>
                <a:latin typeface="UTM American Sans" pitchFamily="18" charset="0"/>
              </a:rPr>
              <a:t>TRƯỜNG </a:t>
            </a:r>
            <a:r>
              <a:rPr lang="en-US" sz="2800">
                <a:ln w="17780" cmpd="sng">
                  <a:noFill/>
                  <a:prstDash val="solid"/>
                  <a:miter lim="800000"/>
                </a:ln>
                <a:solidFill>
                  <a:srgbClr val="002060"/>
                </a:solidFill>
                <a:latin typeface="UTM American Sans" pitchFamily="18" charset="0"/>
              </a:rPr>
              <a:t>CAO ĐẲNG LÝ TỰ TRỌNG </a:t>
            </a:r>
            <a:r>
              <a:rPr lang="en-US" sz="2800" smtClean="0">
                <a:ln w="17780" cmpd="sng">
                  <a:noFill/>
                  <a:prstDash val="solid"/>
                  <a:miter lim="800000"/>
                </a:ln>
                <a:solidFill>
                  <a:srgbClr val="002060"/>
                </a:solidFill>
                <a:latin typeface="UTM American Sans" pitchFamily="18" charset="0"/>
              </a:rPr>
              <a:t>   	  	    THÀNH PHỐ HỒ CHÍ MINH</a:t>
            </a:r>
            <a:br>
              <a:rPr lang="en-US" sz="2800" smtClean="0">
                <a:ln w="17780" cmpd="sng">
                  <a:noFill/>
                  <a:prstDash val="solid"/>
                  <a:miter lim="800000"/>
                </a:ln>
                <a:solidFill>
                  <a:srgbClr val="002060"/>
                </a:solidFill>
                <a:latin typeface="UTM American Sans" pitchFamily="18" charset="0"/>
              </a:rPr>
            </a:br>
            <a:r>
              <a:rPr lang="en-US" sz="2800" smtClean="0">
                <a:ln w="17780" cmpd="sng">
                  <a:noFill/>
                  <a:prstDash val="solid"/>
                  <a:miter lim="800000"/>
                </a:ln>
                <a:solidFill>
                  <a:srgbClr val="002060"/>
                </a:solidFill>
                <a:latin typeface="UTM American Sans" pitchFamily="18" charset="0"/>
              </a:rPr>
              <a:t> NĂM </a:t>
            </a:r>
            <a:r>
              <a:rPr lang="en-US" sz="2800">
                <a:ln w="17780" cmpd="sng">
                  <a:noFill/>
                  <a:prstDash val="solid"/>
                  <a:miter lim="800000"/>
                </a:ln>
                <a:solidFill>
                  <a:srgbClr val="002060"/>
                </a:solidFill>
                <a:latin typeface="UTM American Sans" pitchFamily="18" charset="0"/>
              </a:rPr>
              <a:t>2018 </a:t>
            </a:r>
            <a:r>
              <a:rPr lang="en-US" sz="2800" smtClean="0">
                <a:ln w="17780" cmpd="sng">
                  <a:noFill/>
                  <a:prstDash val="solid"/>
                  <a:miter lim="800000"/>
                </a:ln>
                <a:solidFill>
                  <a:srgbClr val="002060"/>
                </a:solidFill>
                <a:latin typeface="UTM American Sans" pitchFamily="18" charset="0"/>
              </a:rPr>
              <a:t>VÀ </a:t>
            </a:r>
            <a:r>
              <a:rPr lang="en-US" sz="2800">
                <a:ln w="17780" cmpd="sng">
                  <a:noFill/>
                  <a:prstDash val="solid"/>
                  <a:miter lim="800000"/>
                </a:ln>
                <a:solidFill>
                  <a:srgbClr val="002060"/>
                </a:solidFill>
                <a:latin typeface="UTM American Sans" pitchFamily="18" charset="0"/>
              </a:rPr>
              <a:t>NHỮNG NĂM TIẾP THEO</a:t>
            </a:r>
          </a:p>
        </p:txBody>
      </p:sp>
      <p:sp>
        <p:nvSpPr>
          <p:cNvPr id="51205" name="Text Box 5"/>
          <p:cNvSpPr txBox="1">
            <a:spLocks noChangeArrowheads="1"/>
          </p:cNvSpPr>
          <p:nvPr/>
        </p:nvSpPr>
        <p:spPr bwMode="gray">
          <a:xfrm>
            <a:off x="304800" y="2971800"/>
            <a:ext cx="6248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en-US" b="1" spc="50">
                <a:ln w="11430">
                  <a:noFill/>
                </a:ln>
                <a:solidFill>
                  <a:srgbClr val="008E40"/>
                </a:solidFill>
                <a:latin typeface="UTM American Sans" pitchFamily="18" charset="0"/>
              </a:rPr>
              <a:t>NHÂN VĂN – SÁNG TẠO – THÂN THIỆN – BỀN VỮNG</a:t>
            </a:r>
            <a:endParaRPr lang="en-US" b="1" spc="50" dirty="0">
              <a:ln w="11430">
                <a:noFill/>
              </a:ln>
              <a:solidFill>
                <a:srgbClr val="008E40"/>
              </a:solidFill>
              <a:latin typeface="UTM American Sans"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p:cNvGrpSpPr/>
          <p:nvPr/>
        </p:nvGrpSpPr>
        <p:grpSpPr>
          <a:xfrm>
            <a:off x="304800" y="2547978"/>
            <a:ext cx="2514599" cy="3483033"/>
            <a:chOff x="304800" y="2547978"/>
            <a:chExt cx="2514599" cy="3483033"/>
          </a:xfrm>
        </p:grpSpPr>
        <p:grpSp>
          <p:nvGrpSpPr>
            <p:cNvPr id="6" name="Group 5"/>
            <p:cNvGrpSpPr/>
            <p:nvPr/>
          </p:nvGrpSpPr>
          <p:grpSpPr>
            <a:xfrm>
              <a:off x="780637" y="2547978"/>
              <a:ext cx="1114425" cy="1114425"/>
              <a:chOff x="995363" y="3211513"/>
              <a:chExt cx="1114425" cy="1114425"/>
            </a:xfrm>
          </p:grpSpPr>
          <p:sp>
            <p:nvSpPr>
              <p:cNvPr id="69644" name="AutoShape 12"/>
              <p:cNvSpPr>
                <a:spLocks noChangeArrowheads="1"/>
              </p:cNvSpPr>
              <p:nvPr/>
            </p:nvSpPr>
            <p:spPr bwMode="gray">
              <a:xfrm>
                <a:off x="995363" y="3211513"/>
                <a:ext cx="1114425" cy="1114425"/>
              </a:xfrm>
              <a:prstGeom prst="diamond">
                <a:avLst/>
              </a:prstGeom>
              <a:gradFill rotWithShape="1">
                <a:gsLst>
                  <a:gs pos="0">
                    <a:schemeClr val="accent1"/>
                  </a:gs>
                  <a:gs pos="100000">
                    <a:schemeClr val="accent1">
                      <a:gamma/>
                      <a:tint val="69804"/>
                      <a:invGamma/>
                    </a:schemeClr>
                  </a:gs>
                </a:gsLst>
                <a:lin ang="0" scaled="1"/>
              </a:gradFill>
              <a:ln>
                <a:noFill/>
              </a:ln>
              <a:effectLst/>
              <a:scene3d>
                <a:camera prst="legacyPerspectiveBottom">
                  <a:rot lat="20999999" lon="0" rev="0"/>
                </a:camera>
                <a:lightRig rig="legacyFlat4" dir="b"/>
              </a:scene3d>
              <a:sp3d extrusionH="163500" prstMaterial="legacyMatte">
                <a:bevelT w="13500" h="13500" prst="angle"/>
                <a:bevelB w="13500" h="13500" prst="angle"/>
                <a:extrusionClr>
                  <a:schemeClr val="accent1"/>
                </a:extrusionClr>
              </a:sp3d>
              <a:extLst>
                <a:ext uri="{91240B29-F687-4F45-9708-019B960494DF}">
                  <a14:hiddenLine xmlns:a14="http://schemas.microsoft.com/office/drawing/2010/main" w="9525" algn="ctr">
                    <a:noFill/>
                    <a:miter lim="800000"/>
                    <a:headEnd/>
                    <a:tailEnd/>
                  </a14:hiddenLine>
                </a:ext>
                <a:ext uri="{AF507438-7753-43E0-B8FC-AC1667EBCBE1}">
                  <a14:hiddenEffects xmlns:a14="http://schemas.microsoft.com/office/drawing/2010/main">
                    <a:effectLst>
                      <a:outerShdw dist="35921" dir="2700000" algn="ctr" rotWithShape="0">
                        <a:srgbClr val="003300"/>
                      </a:outerShdw>
                    </a:effectLst>
                  </a14:hiddenEffects>
                </a:ext>
              </a:extLst>
            </p:spPr>
            <p:txBody>
              <a:bodyPr wrap="none" anchor="ctr">
                <a:flatTx/>
              </a:bodyPr>
              <a:lstStyle/>
              <a:p>
                <a:endParaRPr lang="en-US"/>
              </a:p>
            </p:txBody>
          </p:sp>
          <p:sp>
            <p:nvSpPr>
              <p:cNvPr id="69651" name="Text Box 19"/>
              <p:cNvSpPr txBox="1">
                <a:spLocks noChangeArrowheads="1"/>
              </p:cNvSpPr>
              <p:nvPr/>
            </p:nvSpPr>
            <p:spPr bwMode="gray">
              <a:xfrm>
                <a:off x="1098550" y="3536950"/>
                <a:ext cx="866775" cy="457200"/>
              </a:xfrm>
              <a:prstGeom prst="rect">
                <a:avLst/>
              </a:prstGeom>
              <a:noFill/>
              <a:ln>
                <a:noFill/>
              </a:ln>
              <a:effectLst>
                <a:outerShdw dist="17961" dir="2700000" algn="ctr" rotWithShape="0">
                  <a:srgbClr val="000000">
                    <a:alpha val="5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n-US" sz="2400" b="1" smtClean="0">
                    <a:solidFill>
                      <a:srgbClr val="FFFFFF"/>
                    </a:solidFill>
                  </a:rPr>
                  <a:t>2018</a:t>
                </a:r>
                <a:endParaRPr lang="en-US" sz="2400" b="1">
                  <a:solidFill>
                    <a:srgbClr val="FFFFFF"/>
                  </a:solidFill>
                </a:endParaRPr>
              </a:p>
            </p:txBody>
          </p:sp>
        </p:grpSp>
        <p:sp>
          <p:nvSpPr>
            <p:cNvPr id="69655" name="Text Box 23"/>
            <p:cNvSpPr txBox="1">
              <a:spLocks noChangeArrowheads="1"/>
            </p:cNvSpPr>
            <p:nvPr/>
          </p:nvSpPr>
          <p:spPr bwMode="gray">
            <a:xfrm>
              <a:off x="304800" y="3722687"/>
              <a:ext cx="2514599" cy="2308324"/>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400" b="1" smtClean="0"/>
                <a:t>Hoàn thiện các tiêu chí trường Cao đẳng Chất lượng cao của Quốc gia và chuẩn Asean</a:t>
              </a:r>
              <a:endParaRPr lang="en-US" sz="2400" b="1">
                <a:cs typeface="Arial" charset="0"/>
              </a:endParaRPr>
            </a:p>
          </p:txBody>
        </p:sp>
      </p:grpSp>
      <p:grpSp>
        <p:nvGrpSpPr>
          <p:cNvPr id="18" name="Group 17"/>
          <p:cNvGrpSpPr/>
          <p:nvPr/>
        </p:nvGrpSpPr>
        <p:grpSpPr>
          <a:xfrm>
            <a:off x="1895062" y="2543175"/>
            <a:ext cx="3972337" cy="3470374"/>
            <a:chOff x="1895062" y="2560637"/>
            <a:chExt cx="3972337" cy="3470374"/>
          </a:xfrm>
        </p:grpSpPr>
        <p:grpSp>
          <p:nvGrpSpPr>
            <p:cNvPr id="5" name="Group 4"/>
            <p:cNvGrpSpPr/>
            <p:nvPr/>
          </p:nvGrpSpPr>
          <p:grpSpPr>
            <a:xfrm>
              <a:off x="1895062" y="2560637"/>
              <a:ext cx="3333131" cy="1114425"/>
              <a:chOff x="757857" y="3240088"/>
              <a:chExt cx="3333131" cy="1114425"/>
            </a:xfrm>
          </p:grpSpPr>
          <p:sp>
            <p:nvSpPr>
              <p:cNvPr id="69645" name="AutoShape 13"/>
              <p:cNvSpPr>
                <a:spLocks noChangeArrowheads="1"/>
              </p:cNvSpPr>
              <p:nvPr/>
            </p:nvSpPr>
            <p:spPr bwMode="gray">
              <a:xfrm>
                <a:off x="2976563" y="3240088"/>
                <a:ext cx="1114425" cy="1114425"/>
              </a:xfrm>
              <a:prstGeom prst="diamond">
                <a:avLst/>
              </a:prstGeom>
              <a:solidFill>
                <a:srgbClr val="00B050"/>
              </a:solidFill>
              <a:ln>
                <a:noFill/>
              </a:ln>
              <a:effectLst/>
              <a:scene3d>
                <a:camera prst="legacyPerspectiveBottom">
                  <a:rot lat="20999999" lon="0" rev="0"/>
                </a:camera>
                <a:lightRig rig="legacyFlat4" dir="b"/>
              </a:scene3d>
              <a:sp3d extrusionH="163500" prstMaterial="legacyMatte">
                <a:bevelT w="13500" h="13500" prst="angle"/>
                <a:bevelB w="13500" h="13500" prst="angle"/>
                <a:extrusionClr>
                  <a:schemeClr val="hlink"/>
                </a:extrusionClr>
              </a:sp3d>
              <a:extLst>
                <a:ext uri="{91240B29-F687-4F45-9708-019B960494DF}">
                  <a14:hiddenLine xmlns:a14="http://schemas.microsoft.com/office/drawing/2010/main" w="9525" algn="ctr">
                    <a:noFill/>
                    <a:miter lim="800000"/>
                    <a:headEnd/>
                    <a:tailEnd/>
                  </a14:hiddenLine>
                </a:ext>
                <a:ext uri="{AF507438-7753-43E0-B8FC-AC1667EBCBE1}">
                  <a14:hiddenEffects xmlns:a14="http://schemas.microsoft.com/office/drawing/2010/main">
                    <a:effectLst>
                      <a:outerShdw dist="35921" dir="2700000" algn="ctr" rotWithShape="0">
                        <a:srgbClr val="003300"/>
                      </a:outerShdw>
                    </a:effectLst>
                  </a14:hiddenEffects>
                </a:ext>
              </a:extLst>
            </p:spPr>
            <p:txBody>
              <a:bodyPr wrap="none" anchor="ctr">
                <a:flatTx/>
              </a:bodyPr>
              <a:lstStyle/>
              <a:p>
                <a:endParaRPr lang="en-US"/>
              </a:p>
            </p:txBody>
          </p:sp>
          <p:cxnSp>
            <p:nvCxnSpPr>
              <p:cNvPr id="69648" name="AutoShape 16"/>
              <p:cNvCxnSpPr>
                <a:cxnSpLocks noChangeShapeType="1"/>
                <a:stCxn id="69644" idx="3"/>
                <a:endCxn id="69645" idx="1"/>
              </p:cNvCxnSpPr>
              <p:nvPr/>
            </p:nvCxnSpPr>
            <p:spPr bwMode="gray">
              <a:xfrm flipV="1">
                <a:off x="757857" y="3797301"/>
                <a:ext cx="2218706" cy="4803"/>
              </a:xfrm>
              <a:prstGeom prst="straightConnector1">
                <a:avLst/>
              </a:prstGeom>
              <a:noFill/>
              <a:ln w="12700">
                <a:solidFill>
                  <a:srgbClr val="333333"/>
                </a:solidFill>
                <a:round/>
                <a:headEnd type="oval" w="sm" len="sm"/>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9652" name="Text Box 20"/>
              <p:cNvSpPr txBox="1">
                <a:spLocks noChangeArrowheads="1"/>
              </p:cNvSpPr>
              <p:nvPr/>
            </p:nvSpPr>
            <p:spPr bwMode="gray">
              <a:xfrm>
                <a:off x="3087688" y="3536950"/>
                <a:ext cx="866775" cy="457200"/>
              </a:xfrm>
              <a:prstGeom prst="rect">
                <a:avLst/>
              </a:prstGeom>
              <a:noFill/>
              <a:ln>
                <a:noFill/>
              </a:ln>
              <a:effectLst>
                <a:outerShdw dist="17961" dir="2700000" algn="ctr" rotWithShape="0">
                  <a:srgbClr val="000000">
                    <a:alpha val="5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n-US" sz="2400" b="1" smtClean="0">
                    <a:solidFill>
                      <a:srgbClr val="FFFFFF"/>
                    </a:solidFill>
                  </a:rPr>
                  <a:t>2019</a:t>
                </a:r>
                <a:endParaRPr lang="en-US" sz="2400" b="1">
                  <a:solidFill>
                    <a:srgbClr val="FFFFFF"/>
                  </a:solidFill>
                </a:endParaRPr>
              </a:p>
            </p:txBody>
          </p:sp>
        </p:grpSp>
        <p:sp>
          <p:nvSpPr>
            <p:cNvPr id="69656" name="Text Box 24"/>
            <p:cNvSpPr txBox="1">
              <a:spLocks noChangeArrowheads="1"/>
            </p:cNvSpPr>
            <p:nvPr/>
          </p:nvSpPr>
          <p:spPr bwMode="gray">
            <a:xfrm>
              <a:off x="3276600" y="3722687"/>
              <a:ext cx="2590799" cy="2308324"/>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400" b="1" smtClean="0"/>
                <a:t>Kiểm </a:t>
              </a:r>
              <a:r>
                <a:rPr lang="en-US" sz="2400" b="1"/>
                <a:t>định chất lượng trường và các chương trình đào tạo đạt chuẩn Quốc gia và Asean</a:t>
              </a:r>
            </a:p>
          </p:txBody>
        </p:sp>
      </p:grpSp>
      <p:grpSp>
        <p:nvGrpSpPr>
          <p:cNvPr id="19" name="Group 18"/>
          <p:cNvGrpSpPr/>
          <p:nvPr/>
        </p:nvGrpSpPr>
        <p:grpSpPr>
          <a:xfrm>
            <a:off x="5228193" y="2514600"/>
            <a:ext cx="3763407" cy="3200400"/>
            <a:chOff x="5228193" y="2461279"/>
            <a:chExt cx="3763407" cy="3200400"/>
          </a:xfrm>
        </p:grpSpPr>
        <p:grpSp>
          <p:nvGrpSpPr>
            <p:cNvPr id="2" name="Group 1"/>
            <p:cNvGrpSpPr/>
            <p:nvPr/>
          </p:nvGrpSpPr>
          <p:grpSpPr>
            <a:xfrm>
              <a:off x="5228193" y="2461279"/>
              <a:ext cx="3149411" cy="1114425"/>
              <a:chOff x="2623106" y="3158192"/>
              <a:chExt cx="3149411" cy="1114425"/>
            </a:xfrm>
          </p:grpSpPr>
          <p:sp>
            <p:nvSpPr>
              <p:cNvPr id="69646" name="AutoShape 14"/>
              <p:cNvSpPr>
                <a:spLocks noChangeArrowheads="1"/>
              </p:cNvSpPr>
              <p:nvPr/>
            </p:nvSpPr>
            <p:spPr bwMode="gray">
              <a:xfrm>
                <a:off x="4658092" y="3158192"/>
                <a:ext cx="1114425" cy="1114425"/>
              </a:xfrm>
              <a:prstGeom prst="diamond">
                <a:avLst/>
              </a:prstGeom>
              <a:solidFill>
                <a:srgbClr val="FF0000"/>
              </a:solidFill>
              <a:ln>
                <a:noFill/>
              </a:ln>
              <a:effectLst/>
              <a:scene3d>
                <a:camera prst="legacyPerspectiveBottom">
                  <a:rot lat="20999999" lon="0" rev="0"/>
                </a:camera>
                <a:lightRig rig="legacyFlat4" dir="b"/>
              </a:scene3d>
              <a:sp3d extrusionH="163500" prstMaterial="legacyMatte">
                <a:bevelT w="13500" h="13500" prst="angle"/>
                <a:bevelB w="13500" h="13500" prst="angle"/>
                <a:extrusionClr>
                  <a:schemeClr val="hlink"/>
                </a:extrusionClr>
              </a:sp3d>
              <a:extLst>
                <a:ext uri="{91240B29-F687-4F45-9708-019B960494DF}">
                  <a14:hiddenLine xmlns:a14="http://schemas.microsoft.com/office/drawing/2010/main" w="9525" algn="ctr">
                    <a:noFill/>
                    <a:miter lim="800000"/>
                    <a:headEnd/>
                    <a:tailEnd/>
                  </a14:hiddenLine>
                </a:ext>
                <a:ext uri="{AF507438-7753-43E0-B8FC-AC1667EBCBE1}">
                  <a14:hiddenEffects xmlns:a14="http://schemas.microsoft.com/office/drawing/2010/main">
                    <a:effectLst>
                      <a:outerShdw dist="35921" dir="2700000" algn="ctr" rotWithShape="0">
                        <a:srgbClr val="003300"/>
                      </a:outerShdw>
                    </a:effectLst>
                  </a14:hiddenEffects>
                </a:ext>
              </a:extLst>
            </p:spPr>
            <p:txBody>
              <a:bodyPr wrap="none" anchor="ctr">
                <a:flatTx/>
              </a:bodyPr>
              <a:lstStyle/>
              <a:p>
                <a:endParaRPr lang="en-US"/>
              </a:p>
            </p:txBody>
          </p:sp>
          <p:cxnSp>
            <p:nvCxnSpPr>
              <p:cNvPr id="69649" name="AutoShape 17"/>
              <p:cNvCxnSpPr>
                <a:cxnSpLocks noChangeShapeType="1"/>
                <a:stCxn id="69645" idx="3"/>
                <a:endCxn id="69646" idx="1"/>
              </p:cNvCxnSpPr>
              <p:nvPr/>
            </p:nvCxnSpPr>
            <p:spPr bwMode="gray">
              <a:xfrm flipV="1">
                <a:off x="2623106" y="3715405"/>
                <a:ext cx="2034986" cy="28575"/>
              </a:xfrm>
              <a:prstGeom prst="straightConnector1">
                <a:avLst/>
              </a:prstGeom>
              <a:noFill/>
              <a:ln w="12700">
                <a:solidFill>
                  <a:srgbClr val="333333"/>
                </a:solidFill>
                <a:round/>
                <a:headEnd type="oval" w="sm" len="sm"/>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9653" name="Text Box 21"/>
              <p:cNvSpPr txBox="1">
                <a:spLocks noChangeArrowheads="1"/>
              </p:cNvSpPr>
              <p:nvPr/>
            </p:nvSpPr>
            <p:spPr bwMode="gray">
              <a:xfrm>
                <a:off x="4786313" y="3536950"/>
                <a:ext cx="866775" cy="457200"/>
              </a:xfrm>
              <a:prstGeom prst="rect">
                <a:avLst/>
              </a:prstGeom>
              <a:noFill/>
              <a:ln>
                <a:noFill/>
              </a:ln>
              <a:effectLst>
                <a:outerShdw dist="17961" dir="2700000" algn="ctr" rotWithShape="0">
                  <a:srgbClr val="000000">
                    <a:alpha val="5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spAutoFit/>
              </a:bodyPr>
              <a:lstStyle/>
              <a:p>
                <a:pPr algn="ctr">
                  <a:spcBef>
                    <a:spcPct val="50000"/>
                  </a:spcBef>
                </a:pPr>
                <a:r>
                  <a:rPr lang="en-US" sz="2400" b="1" smtClean="0">
                    <a:solidFill>
                      <a:srgbClr val="FFFFFF"/>
                    </a:solidFill>
                  </a:rPr>
                  <a:t>2020</a:t>
                </a:r>
                <a:endParaRPr lang="en-US" sz="2400" b="1">
                  <a:solidFill>
                    <a:srgbClr val="FFFFFF"/>
                  </a:solidFill>
                </a:endParaRPr>
              </a:p>
            </p:txBody>
          </p:sp>
        </p:grpSp>
        <p:sp>
          <p:nvSpPr>
            <p:cNvPr id="69657" name="Text Box 25"/>
            <p:cNvSpPr txBox="1">
              <a:spLocks noChangeArrowheads="1"/>
            </p:cNvSpPr>
            <p:nvPr/>
          </p:nvSpPr>
          <p:spPr bwMode="gray">
            <a:xfrm>
              <a:off x="6245686" y="3722687"/>
              <a:ext cx="2745914" cy="1938992"/>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just">
                <a:spcBef>
                  <a:spcPct val="50000"/>
                </a:spcBef>
              </a:pPr>
              <a:r>
                <a:rPr lang="en-US" sz="2400" b="1" smtClean="0"/>
                <a:t>Là trường </a:t>
              </a:r>
              <a:r>
                <a:rPr lang="en-US" sz="2400" b="1"/>
                <a:t>Cao đẳng Chất lượng cao của Quốc gia và đạt chuẩn Asean</a:t>
              </a:r>
            </a:p>
          </p:txBody>
        </p:sp>
      </p:grpSp>
      <p:sp>
        <p:nvSpPr>
          <p:cNvPr id="69660" name="Rectangle 28"/>
          <p:cNvSpPr>
            <a:spLocks noGrp="1" noChangeArrowheads="1"/>
          </p:cNvSpPr>
          <p:nvPr>
            <p:ph type="title"/>
          </p:nvPr>
        </p:nvSpPr>
        <p:spPr/>
        <p:txBody>
          <a:bodyPr/>
          <a:lstStyle/>
          <a:p>
            <a:r>
              <a:rPr lang="en-US" smtClean="0">
                <a:latin typeface="UTM American Sans"/>
              </a:rPr>
              <a:t>MỤC TIÊU CHIẾN LƯỢC </a:t>
            </a:r>
          </a:p>
        </p:txBody>
      </p:sp>
      <p:grpSp>
        <p:nvGrpSpPr>
          <p:cNvPr id="14" name="Group 13"/>
          <p:cNvGrpSpPr/>
          <p:nvPr/>
        </p:nvGrpSpPr>
        <p:grpSpPr>
          <a:xfrm>
            <a:off x="142820" y="1524000"/>
            <a:ext cx="8740775" cy="856080"/>
            <a:chOff x="142820" y="1676400"/>
            <a:chExt cx="8740775" cy="619125"/>
          </a:xfrm>
        </p:grpSpPr>
        <p:sp>
          <p:nvSpPr>
            <p:cNvPr id="69634" name="Rectangle 2"/>
            <p:cNvSpPr>
              <a:spLocks noChangeArrowheads="1"/>
            </p:cNvSpPr>
            <p:nvPr/>
          </p:nvSpPr>
          <p:spPr bwMode="gray">
            <a:xfrm>
              <a:off x="642883" y="1676400"/>
              <a:ext cx="7740650" cy="619125"/>
            </a:xfrm>
            <a:prstGeom prst="rect">
              <a:avLst/>
            </a:prstGeom>
            <a:solidFill>
              <a:schemeClr val="accent1"/>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9635" name="Group 3"/>
            <p:cNvGrpSpPr>
              <a:grpSpLocks/>
            </p:cNvGrpSpPr>
            <p:nvPr/>
          </p:nvGrpSpPr>
          <p:grpSpPr bwMode="auto">
            <a:xfrm>
              <a:off x="655748" y="1676400"/>
              <a:ext cx="2054225" cy="619125"/>
              <a:chOff x="404" y="1980"/>
              <a:chExt cx="1294" cy="298"/>
            </a:xfrm>
          </p:grpSpPr>
          <p:sp>
            <p:nvSpPr>
              <p:cNvPr id="69636" name="Rectangle 4"/>
              <p:cNvSpPr>
                <a:spLocks noChangeArrowheads="1"/>
              </p:cNvSpPr>
              <p:nvPr/>
            </p:nvSpPr>
            <p:spPr bwMode="invGray">
              <a:xfrm>
                <a:off x="404" y="1980"/>
                <a:ext cx="1205" cy="298"/>
              </a:xfrm>
              <a:prstGeom prst="rect">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9637" name="AutoShape 5"/>
              <p:cNvSpPr>
                <a:spLocks noChangeArrowheads="1"/>
              </p:cNvSpPr>
              <p:nvPr/>
            </p:nvSpPr>
            <p:spPr bwMode="invGray">
              <a:xfrm rot="5400000">
                <a:off x="1568" y="2072"/>
                <a:ext cx="139" cy="120"/>
              </a:xfrm>
              <a:prstGeom prst="triangle">
                <a:avLst>
                  <a:gd name="adj" fmla="val 50000"/>
                </a:avLst>
              </a:prstGeom>
              <a:solidFill>
                <a:schemeClr val="hlink"/>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3" name="Rectangle 12"/>
            <p:cNvSpPr/>
            <p:nvPr/>
          </p:nvSpPr>
          <p:spPr>
            <a:xfrm>
              <a:off x="142820" y="1684925"/>
              <a:ext cx="8740775" cy="600985"/>
            </a:xfrm>
            <a:prstGeom prst="rect">
              <a:avLst/>
            </a:prstGeom>
          </p:spPr>
          <p:txBody>
            <a:bodyPr wrap="square">
              <a:spAutoFit/>
            </a:bodyPr>
            <a:lstStyle/>
            <a:p>
              <a:pPr algn="ctr">
                <a:spcBef>
                  <a:spcPts val="0"/>
                </a:spcBef>
              </a:pPr>
              <a:r>
                <a:rPr lang="en-US" sz="2400" b="1" smtClean="0">
                  <a:solidFill>
                    <a:schemeClr val="bg1"/>
                  </a:solidFill>
                  <a:effectLst>
                    <a:outerShdw blurRad="38100" dist="38100" dir="2700000" algn="tl">
                      <a:srgbClr val="000000">
                        <a:alpha val="43137"/>
                      </a:srgbClr>
                    </a:outerShdw>
                  </a:effectLst>
                </a:rPr>
                <a:t>CƠ SỞ GIÁO DỤC ĐÀO TẠO ĐA CẤP, ĐA NGÀNH </a:t>
              </a:r>
            </a:p>
            <a:p>
              <a:pPr algn="ctr">
                <a:spcBef>
                  <a:spcPts val="0"/>
                </a:spcBef>
              </a:pPr>
              <a:r>
                <a:rPr lang="en-US" sz="2400" b="1" smtClean="0">
                  <a:solidFill>
                    <a:schemeClr val="bg1"/>
                  </a:solidFill>
                  <a:effectLst>
                    <a:outerShdw blurRad="38100" dist="38100" dir="2700000" algn="tl">
                      <a:srgbClr val="000000">
                        <a:alpha val="43137"/>
                      </a:srgbClr>
                    </a:outerShdw>
                  </a:effectLst>
                </a:rPr>
                <a:t>THEO HƯỚNG TIÊN TIẾN, HIỆN ĐẠI</a:t>
              </a:r>
              <a:endParaRPr lang="en-US" sz="2400" b="1">
                <a:solidFill>
                  <a:schemeClr val="bg1"/>
                </a:solidFill>
                <a:effectLst>
                  <a:outerShdw blurRad="38100" dist="38100" dir="2700000" algn="tl">
                    <a:srgbClr val="000000">
                      <a:alpha val="43137"/>
                    </a:srgbClr>
                  </a:outerShdw>
                </a:effectLst>
                <a:cs typeface="Arial" charset="0"/>
              </a:endParaRPr>
            </a:p>
          </p:txBody>
        </p:sp>
      </p:grpSp>
      <p:pic>
        <p:nvPicPr>
          <p:cNvPr id="51" name="Picture 60" descr="E:\DO HOA\LOGO LYTC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29600" y="6019800"/>
            <a:ext cx="685800" cy="685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627865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1000" fill="hold"/>
                                        <p:tgtEl>
                                          <p:spTgt spid="17"/>
                                        </p:tgtEl>
                                        <p:attrNameLst>
                                          <p:attrName>ppt_w</p:attrName>
                                        </p:attrNameLst>
                                      </p:cBhvr>
                                      <p:tavLst>
                                        <p:tav tm="0">
                                          <p:val>
                                            <p:fltVal val="0"/>
                                          </p:val>
                                        </p:tav>
                                        <p:tav tm="100000">
                                          <p:val>
                                            <p:strVal val="#ppt_w"/>
                                          </p:val>
                                        </p:tav>
                                      </p:tavLst>
                                    </p:anim>
                                    <p:anim calcmode="lin" valueType="num">
                                      <p:cBhvr>
                                        <p:cTn id="8" dur="1000" fill="hold"/>
                                        <p:tgtEl>
                                          <p:spTgt spid="17"/>
                                        </p:tgtEl>
                                        <p:attrNameLst>
                                          <p:attrName>ppt_h</p:attrName>
                                        </p:attrNameLst>
                                      </p:cBhvr>
                                      <p:tavLst>
                                        <p:tav tm="0">
                                          <p:val>
                                            <p:fltVal val="0"/>
                                          </p:val>
                                        </p:tav>
                                        <p:tav tm="100000">
                                          <p:val>
                                            <p:strVal val="#ppt_h"/>
                                          </p:val>
                                        </p:tav>
                                      </p:tavLst>
                                    </p:anim>
                                    <p:anim calcmode="lin" valueType="num">
                                      <p:cBhvr>
                                        <p:cTn id="9" dur="1000" fill="hold"/>
                                        <p:tgtEl>
                                          <p:spTgt spid="17"/>
                                        </p:tgtEl>
                                        <p:attrNameLst>
                                          <p:attrName>style.rotation</p:attrName>
                                        </p:attrNameLst>
                                      </p:cBhvr>
                                      <p:tavLst>
                                        <p:tav tm="0">
                                          <p:val>
                                            <p:fltVal val="90"/>
                                          </p:val>
                                        </p:tav>
                                        <p:tav tm="100000">
                                          <p:val>
                                            <p:fltVal val="0"/>
                                          </p:val>
                                        </p:tav>
                                      </p:tavLst>
                                    </p:anim>
                                    <p:animEffect transition="in" filter="fade">
                                      <p:cBhvr>
                                        <p:cTn id="10" dur="1000"/>
                                        <p:tgtEl>
                                          <p:spTgt spid="17"/>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18"/>
                                        </p:tgtEl>
                                        <p:attrNameLst>
                                          <p:attrName>style.visibility</p:attrName>
                                        </p:attrNameLst>
                                      </p:cBhvr>
                                      <p:to>
                                        <p:strVal val="visible"/>
                                      </p:to>
                                    </p:set>
                                    <p:anim calcmode="lin" valueType="num">
                                      <p:cBhvr>
                                        <p:cTn id="14" dur="1000" fill="hold"/>
                                        <p:tgtEl>
                                          <p:spTgt spid="18"/>
                                        </p:tgtEl>
                                        <p:attrNameLst>
                                          <p:attrName>ppt_w</p:attrName>
                                        </p:attrNameLst>
                                      </p:cBhvr>
                                      <p:tavLst>
                                        <p:tav tm="0">
                                          <p:val>
                                            <p:fltVal val="0"/>
                                          </p:val>
                                        </p:tav>
                                        <p:tav tm="100000">
                                          <p:val>
                                            <p:strVal val="#ppt_w"/>
                                          </p:val>
                                        </p:tav>
                                      </p:tavLst>
                                    </p:anim>
                                    <p:anim calcmode="lin" valueType="num">
                                      <p:cBhvr>
                                        <p:cTn id="15" dur="1000" fill="hold"/>
                                        <p:tgtEl>
                                          <p:spTgt spid="18"/>
                                        </p:tgtEl>
                                        <p:attrNameLst>
                                          <p:attrName>ppt_h</p:attrName>
                                        </p:attrNameLst>
                                      </p:cBhvr>
                                      <p:tavLst>
                                        <p:tav tm="0">
                                          <p:val>
                                            <p:fltVal val="0"/>
                                          </p:val>
                                        </p:tav>
                                        <p:tav tm="100000">
                                          <p:val>
                                            <p:strVal val="#ppt_h"/>
                                          </p:val>
                                        </p:tav>
                                      </p:tavLst>
                                    </p:anim>
                                    <p:anim calcmode="lin" valueType="num">
                                      <p:cBhvr>
                                        <p:cTn id="16" dur="1000" fill="hold"/>
                                        <p:tgtEl>
                                          <p:spTgt spid="18"/>
                                        </p:tgtEl>
                                        <p:attrNameLst>
                                          <p:attrName>style.rotation</p:attrName>
                                        </p:attrNameLst>
                                      </p:cBhvr>
                                      <p:tavLst>
                                        <p:tav tm="0">
                                          <p:val>
                                            <p:fltVal val="90"/>
                                          </p:val>
                                        </p:tav>
                                        <p:tav tm="100000">
                                          <p:val>
                                            <p:fltVal val="0"/>
                                          </p:val>
                                        </p:tav>
                                      </p:tavLst>
                                    </p:anim>
                                    <p:animEffect transition="in" filter="fade">
                                      <p:cBhvr>
                                        <p:cTn id="17" dur="1000"/>
                                        <p:tgtEl>
                                          <p:spTgt spid="18"/>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p:cTn id="21" dur="1000" fill="hold"/>
                                        <p:tgtEl>
                                          <p:spTgt spid="19"/>
                                        </p:tgtEl>
                                        <p:attrNameLst>
                                          <p:attrName>ppt_w</p:attrName>
                                        </p:attrNameLst>
                                      </p:cBhvr>
                                      <p:tavLst>
                                        <p:tav tm="0">
                                          <p:val>
                                            <p:fltVal val="0"/>
                                          </p:val>
                                        </p:tav>
                                        <p:tav tm="100000">
                                          <p:val>
                                            <p:strVal val="#ppt_w"/>
                                          </p:val>
                                        </p:tav>
                                      </p:tavLst>
                                    </p:anim>
                                    <p:anim calcmode="lin" valueType="num">
                                      <p:cBhvr>
                                        <p:cTn id="22" dur="1000" fill="hold"/>
                                        <p:tgtEl>
                                          <p:spTgt spid="19"/>
                                        </p:tgtEl>
                                        <p:attrNameLst>
                                          <p:attrName>ppt_h</p:attrName>
                                        </p:attrNameLst>
                                      </p:cBhvr>
                                      <p:tavLst>
                                        <p:tav tm="0">
                                          <p:val>
                                            <p:fltVal val="0"/>
                                          </p:val>
                                        </p:tav>
                                        <p:tav tm="100000">
                                          <p:val>
                                            <p:strVal val="#ppt_h"/>
                                          </p:val>
                                        </p:tav>
                                      </p:tavLst>
                                    </p:anim>
                                    <p:anim calcmode="lin" valueType="num">
                                      <p:cBhvr>
                                        <p:cTn id="23" dur="1000" fill="hold"/>
                                        <p:tgtEl>
                                          <p:spTgt spid="19"/>
                                        </p:tgtEl>
                                        <p:attrNameLst>
                                          <p:attrName>style.rotation</p:attrName>
                                        </p:attrNameLst>
                                      </p:cBhvr>
                                      <p:tavLst>
                                        <p:tav tm="0">
                                          <p:val>
                                            <p:fltVal val="90"/>
                                          </p:val>
                                        </p:tav>
                                        <p:tav tm="100000">
                                          <p:val>
                                            <p:fltVal val="0"/>
                                          </p:val>
                                        </p:tav>
                                      </p:tavLst>
                                    </p:anim>
                                    <p:animEffect transition="in" filter="fade">
                                      <p:cBhvr>
                                        <p:cTn id="24" dur="1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lvl="0"/>
            <a:r>
              <a:rPr lang="en-US" smtClean="0">
                <a:latin typeface="UTM American Sans"/>
              </a:rPr>
              <a:t>GIẢI PHÁP CHIẾN LƯỢC</a:t>
            </a:r>
            <a:endParaRPr lang="en-US">
              <a:latin typeface="UTM American Sans"/>
            </a:endParaRPr>
          </a:p>
        </p:txBody>
      </p:sp>
      <p:grpSp>
        <p:nvGrpSpPr>
          <p:cNvPr id="8" name="Group 7"/>
          <p:cNvGrpSpPr/>
          <p:nvPr/>
        </p:nvGrpSpPr>
        <p:grpSpPr>
          <a:xfrm>
            <a:off x="279144" y="1608553"/>
            <a:ext cx="8562682" cy="793905"/>
            <a:chOff x="80014" y="1524000"/>
            <a:chExt cx="8911586" cy="793905"/>
          </a:xfrm>
        </p:grpSpPr>
        <p:grpSp>
          <p:nvGrpSpPr>
            <p:cNvPr id="52228" name="Group 4"/>
            <p:cNvGrpSpPr>
              <a:grpSpLocks/>
            </p:cNvGrpSpPr>
            <p:nvPr/>
          </p:nvGrpSpPr>
          <p:grpSpPr bwMode="auto">
            <a:xfrm>
              <a:off x="80014" y="1525587"/>
              <a:ext cx="8911586" cy="792318"/>
              <a:chOff x="1117" y="1455"/>
              <a:chExt cx="3346" cy="288"/>
            </a:xfrm>
          </p:grpSpPr>
          <p:sp>
            <p:nvSpPr>
              <p:cNvPr id="52229" name="AutoShape 5"/>
              <p:cNvSpPr>
                <a:spLocks noChangeArrowheads="1"/>
              </p:cNvSpPr>
              <p:nvPr/>
            </p:nvSpPr>
            <p:spPr bwMode="ltGray">
              <a:xfrm>
                <a:off x="1117" y="1455"/>
                <a:ext cx="3346" cy="288"/>
              </a:xfrm>
              <a:prstGeom prst="roundRect">
                <a:avLst>
                  <a:gd name="adj" fmla="val 7292"/>
                </a:avLst>
              </a:prstGeom>
              <a:solidFill>
                <a:schemeClr val="accent2"/>
              </a:solidFill>
              <a:ln w="9525">
                <a:solidFill>
                  <a:srgbClr val="FFFFFF">
                    <a:alpha val="70000"/>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2230" name="AutoShape 6"/>
              <p:cNvSpPr>
                <a:spLocks noChangeArrowheads="1"/>
              </p:cNvSpPr>
              <p:nvPr/>
            </p:nvSpPr>
            <p:spPr bwMode="ltGray">
              <a:xfrm>
                <a:off x="1117" y="1455"/>
                <a:ext cx="3346" cy="9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52231" name="Text Box 7"/>
            <p:cNvSpPr txBox="1">
              <a:spLocks noChangeArrowheads="1"/>
            </p:cNvSpPr>
            <p:nvPr/>
          </p:nvSpPr>
          <p:spPr bwMode="auto">
            <a:xfrm>
              <a:off x="587199" y="1524000"/>
              <a:ext cx="840058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charset="0"/>
                </a:defRPr>
              </a:lvl1pPr>
              <a:lvl2pPr marL="914400" indent="-457200" eaLnBrk="0" hangingPunct="0">
                <a:defRPr>
                  <a:solidFill>
                    <a:schemeClr val="tx1"/>
                  </a:solidFill>
                  <a:latin typeface="Arial" charset="0"/>
                </a:defRPr>
              </a:lvl2pPr>
              <a:lvl3pPr marL="1371600" indent="-457200" eaLnBrk="0" hangingPunct="0">
                <a:defRPr>
                  <a:solidFill>
                    <a:schemeClr val="tx1"/>
                  </a:solidFill>
                  <a:latin typeface="Arial" charset="0"/>
                </a:defRPr>
              </a:lvl3pPr>
              <a:lvl4pPr marL="1828800" indent="-457200" eaLnBrk="0" hangingPunct="0">
                <a:defRPr>
                  <a:solidFill>
                    <a:schemeClr val="tx1"/>
                  </a:solidFill>
                  <a:latin typeface="Arial" charset="0"/>
                </a:defRPr>
              </a:lvl4pPr>
              <a:lvl5pPr marL="2286000" indent="-457200" eaLnBrk="0" hangingPunct="0">
                <a:defRPr>
                  <a:solidFill>
                    <a:schemeClr val="tx1"/>
                  </a:solidFill>
                  <a:latin typeface="Arial" charset="0"/>
                </a:defRPr>
              </a:lvl5pPr>
              <a:lvl6pPr marL="2743200" indent="-457200" eaLnBrk="0" fontAlgn="base" hangingPunct="0">
                <a:spcBef>
                  <a:spcPct val="0"/>
                </a:spcBef>
                <a:spcAft>
                  <a:spcPct val="0"/>
                </a:spcAft>
                <a:defRPr>
                  <a:solidFill>
                    <a:schemeClr val="tx1"/>
                  </a:solidFill>
                  <a:latin typeface="Arial" charset="0"/>
                </a:defRPr>
              </a:lvl6pPr>
              <a:lvl7pPr marL="3200400" indent="-457200" eaLnBrk="0" fontAlgn="base" hangingPunct="0">
                <a:spcBef>
                  <a:spcPct val="0"/>
                </a:spcBef>
                <a:spcAft>
                  <a:spcPct val="0"/>
                </a:spcAft>
                <a:defRPr>
                  <a:solidFill>
                    <a:schemeClr val="tx1"/>
                  </a:solidFill>
                  <a:latin typeface="Arial" charset="0"/>
                </a:defRPr>
              </a:lvl7pPr>
              <a:lvl8pPr marL="3657600" indent="-457200" eaLnBrk="0" fontAlgn="base" hangingPunct="0">
                <a:spcBef>
                  <a:spcPct val="0"/>
                </a:spcBef>
                <a:spcAft>
                  <a:spcPct val="0"/>
                </a:spcAft>
                <a:defRPr>
                  <a:solidFill>
                    <a:schemeClr val="tx1"/>
                  </a:solidFill>
                  <a:latin typeface="Arial" charset="0"/>
                </a:defRPr>
              </a:lvl8pPr>
              <a:lvl9pPr marL="4114800" indent="-457200" eaLnBrk="0" fontAlgn="base" hangingPunct="0">
                <a:spcBef>
                  <a:spcPct val="0"/>
                </a:spcBef>
                <a:spcAft>
                  <a:spcPct val="0"/>
                </a:spcAft>
                <a:defRPr>
                  <a:solidFill>
                    <a:schemeClr val="tx1"/>
                  </a:solidFill>
                  <a:latin typeface="Arial" charset="0"/>
                </a:defRPr>
              </a:lvl9pPr>
            </a:lstStyle>
            <a:p>
              <a:pPr marL="0" eaLnBrk="1" hangingPunct="1">
                <a:spcBef>
                  <a:spcPts val="0"/>
                </a:spcBef>
                <a:buClr>
                  <a:schemeClr val="tx1"/>
                </a:buClr>
              </a:pPr>
              <a:r>
                <a:rPr lang="en-US" b="1">
                  <a:solidFill>
                    <a:schemeClr val="bg1"/>
                  </a:solidFill>
                </a:rPr>
                <a:t>Xây dựng đội ngũ giảng viên, chuyên viên và cán bộ quản lý giáo dục đạt chuẩn chuyên môn</a:t>
              </a:r>
            </a:p>
          </p:txBody>
        </p:sp>
        <p:grpSp>
          <p:nvGrpSpPr>
            <p:cNvPr id="2" name="Group 1"/>
            <p:cNvGrpSpPr/>
            <p:nvPr/>
          </p:nvGrpSpPr>
          <p:grpSpPr>
            <a:xfrm>
              <a:off x="152400" y="1634640"/>
              <a:ext cx="439716" cy="457200"/>
              <a:chOff x="530225" y="1435100"/>
              <a:chExt cx="428625" cy="457200"/>
            </a:xfrm>
          </p:grpSpPr>
          <p:grpSp>
            <p:nvGrpSpPr>
              <p:cNvPr id="52232" name="Group 8"/>
              <p:cNvGrpSpPr>
                <a:grpSpLocks/>
              </p:cNvGrpSpPr>
              <p:nvPr/>
            </p:nvGrpSpPr>
            <p:grpSpPr bwMode="auto">
              <a:xfrm>
                <a:off x="530225" y="1450975"/>
                <a:ext cx="428625" cy="428625"/>
                <a:chOff x="4166" y="1706"/>
                <a:chExt cx="1252" cy="1252"/>
              </a:xfrm>
            </p:grpSpPr>
            <p:sp>
              <p:nvSpPr>
                <p:cNvPr id="52233" name="Oval 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2234" name="Oval 1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2235" name="Oval 11"/>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52236" name="Oval 12"/>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52237" name="Text Box 13"/>
              <p:cNvSpPr txBox="1">
                <a:spLocks noChangeArrowheads="1"/>
              </p:cNvSpPr>
              <p:nvPr/>
            </p:nvSpPr>
            <p:spPr bwMode="gray">
              <a:xfrm>
                <a:off x="544512" y="14351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a:solidFill>
                      <a:srgbClr val="000000"/>
                    </a:solidFill>
                  </a:rPr>
                  <a:t>1</a:t>
                </a:r>
              </a:p>
            </p:txBody>
          </p:sp>
        </p:grpSp>
      </p:grpSp>
      <p:grpSp>
        <p:nvGrpSpPr>
          <p:cNvPr id="9" name="Group 8"/>
          <p:cNvGrpSpPr/>
          <p:nvPr/>
        </p:nvGrpSpPr>
        <p:grpSpPr>
          <a:xfrm>
            <a:off x="278821" y="2446753"/>
            <a:ext cx="8788979" cy="786702"/>
            <a:chOff x="76200" y="2362200"/>
            <a:chExt cx="9147104" cy="786702"/>
          </a:xfrm>
        </p:grpSpPr>
        <p:grpSp>
          <p:nvGrpSpPr>
            <p:cNvPr id="162" name="Group 14"/>
            <p:cNvGrpSpPr>
              <a:grpSpLocks/>
            </p:cNvGrpSpPr>
            <p:nvPr/>
          </p:nvGrpSpPr>
          <p:grpSpPr bwMode="auto">
            <a:xfrm>
              <a:off x="76200" y="2362200"/>
              <a:ext cx="8915400" cy="786702"/>
              <a:chOff x="1118" y="1948"/>
              <a:chExt cx="3346" cy="288"/>
            </a:xfrm>
          </p:grpSpPr>
          <p:sp>
            <p:nvSpPr>
              <p:cNvPr id="163" name="AutoShape 15"/>
              <p:cNvSpPr>
                <a:spLocks noChangeArrowheads="1"/>
              </p:cNvSpPr>
              <p:nvPr/>
            </p:nvSpPr>
            <p:spPr bwMode="ltGray">
              <a:xfrm>
                <a:off x="1118" y="1948"/>
                <a:ext cx="3346" cy="288"/>
              </a:xfrm>
              <a:prstGeom prst="roundRect">
                <a:avLst>
                  <a:gd name="adj" fmla="val 7292"/>
                </a:avLst>
              </a:prstGeom>
              <a:solidFill>
                <a:schemeClr val="accent1"/>
              </a:solidFill>
              <a:ln w="9525">
                <a:solidFill>
                  <a:srgbClr val="FFFFFF">
                    <a:alpha val="70000"/>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4" name="AutoShape 16"/>
              <p:cNvSpPr>
                <a:spLocks noChangeArrowheads="1"/>
              </p:cNvSpPr>
              <p:nvPr/>
            </p:nvSpPr>
            <p:spPr bwMode="ltGray">
              <a:xfrm>
                <a:off x="1118" y="1948"/>
                <a:ext cx="3346" cy="9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72" name="Text Box 7"/>
            <p:cNvSpPr txBox="1">
              <a:spLocks noChangeArrowheads="1"/>
            </p:cNvSpPr>
            <p:nvPr/>
          </p:nvSpPr>
          <p:spPr bwMode="auto">
            <a:xfrm>
              <a:off x="628573" y="2406834"/>
              <a:ext cx="859473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charset="0"/>
                </a:defRPr>
              </a:lvl1pPr>
              <a:lvl2pPr marL="914400" indent="-457200" eaLnBrk="0" hangingPunct="0">
                <a:defRPr>
                  <a:solidFill>
                    <a:schemeClr val="tx1"/>
                  </a:solidFill>
                  <a:latin typeface="Arial" charset="0"/>
                </a:defRPr>
              </a:lvl2pPr>
              <a:lvl3pPr marL="1371600" indent="-457200" eaLnBrk="0" hangingPunct="0">
                <a:defRPr>
                  <a:solidFill>
                    <a:schemeClr val="tx1"/>
                  </a:solidFill>
                  <a:latin typeface="Arial" charset="0"/>
                </a:defRPr>
              </a:lvl3pPr>
              <a:lvl4pPr marL="1828800" indent="-457200" eaLnBrk="0" hangingPunct="0">
                <a:defRPr>
                  <a:solidFill>
                    <a:schemeClr val="tx1"/>
                  </a:solidFill>
                  <a:latin typeface="Arial" charset="0"/>
                </a:defRPr>
              </a:lvl4pPr>
              <a:lvl5pPr marL="2286000" indent="-457200" eaLnBrk="0" hangingPunct="0">
                <a:defRPr>
                  <a:solidFill>
                    <a:schemeClr val="tx1"/>
                  </a:solidFill>
                  <a:latin typeface="Arial" charset="0"/>
                </a:defRPr>
              </a:lvl5pPr>
              <a:lvl6pPr marL="2743200" indent="-457200" eaLnBrk="0" fontAlgn="base" hangingPunct="0">
                <a:spcBef>
                  <a:spcPct val="0"/>
                </a:spcBef>
                <a:spcAft>
                  <a:spcPct val="0"/>
                </a:spcAft>
                <a:defRPr>
                  <a:solidFill>
                    <a:schemeClr val="tx1"/>
                  </a:solidFill>
                  <a:latin typeface="Arial" charset="0"/>
                </a:defRPr>
              </a:lvl6pPr>
              <a:lvl7pPr marL="3200400" indent="-457200" eaLnBrk="0" fontAlgn="base" hangingPunct="0">
                <a:spcBef>
                  <a:spcPct val="0"/>
                </a:spcBef>
                <a:spcAft>
                  <a:spcPct val="0"/>
                </a:spcAft>
                <a:defRPr>
                  <a:solidFill>
                    <a:schemeClr val="tx1"/>
                  </a:solidFill>
                  <a:latin typeface="Arial" charset="0"/>
                </a:defRPr>
              </a:lvl7pPr>
              <a:lvl8pPr marL="3657600" indent="-457200" eaLnBrk="0" fontAlgn="base" hangingPunct="0">
                <a:spcBef>
                  <a:spcPct val="0"/>
                </a:spcBef>
                <a:spcAft>
                  <a:spcPct val="0"/>
                </a:spcAft>
                <a:defRPr>
                  <a:solidFill>
                    <a:schemeClr val="tx1"/>
                  </a:solidFill>
                  <a:latin typeface="Arial" charset="0"/>
                </a:defRPr>
              </a:lvl8pPr>
              <a:lvl9pPr marL="4114800" indent="-457200" eaLnBrk="0" fontAlgn="base" hangingPunct="0">
                <a:spcBef>
                  <a:spcPct val="0"/>
                </a:spcBef>
                <a:spcAft>
                  <a:spcPct val="0"/>
                </a:spcAft>
                <a:defRPr>
                  <a:solidFill>
                    <a:schemeClr val="tx1"/>
                  </a:solidFill>
                  <a:latin typeface="Arial" charset="0"/>
                </a:defRPr>
              </a:lvl9pPr>
            </a:lstStyle>
            <a:p>
              <a:pPr marL="0" eaLnBrk="1" hangingPunct="1">
                <a:spcBef>
                  <a:spcPts val="0"/>
                </a:spcBef>
                <a:buClr>
                  <a:schemeClr val="tx1"/>
                </a:buClr>
              </a:pPr>
              <a:r>
                <a:rPr lang="en-US" b="1">
                  <a:solidFill>
                    <a:schemeClr val="bg1"/>
                  </a:solidFill>
                </a:rPr>
                <a:t>Xây dựng cơ sở vật chất phòng học, phòng làm việc, phòng thí nghiệm, nhà xưởng thực hành, thư viện theo hướng chuẩn hóa, kiên cố hóa </a:t>
              </a:r>
            </a:p>
          </p:txBody>
        </p:sp>
        <p:grpSp>
          <p:nvGrpSpPr>
            <p:cNvPr id="73" name="Group 72"/>
            <p:cNvGrpSpPr/>
            <p:nvPr/>
          </p:nvGrpSpPr>
          <p:grpSpPr>
            <a:xfrm>
              <a:off x="152400" y="2465637"/>
              <a:ext cx="439716" cy="457200"/>
              <a:chOff x="530225" y="1435100"/>
              <a:chExt cx="428625" cy="457200"/>
            </a:xfrm>
          </p:grpSpPr>
          <p:grpSp>
            <p:nvGrpSpPr>
              <p:cNvPr id="74" name="Group 8"/>
              <p:cNvGrpSpPr>
                <a:grpSpLocks/>
              </p:cNvGrpSpPr>
              <p:nvPr/>
            </p:nvGrpSpPr>
            <p:grpSpPr bwMode="auto">
              <a:xfrm>
                <a:off x="530225" y="1450975"/>
                <a:ext cx="428625" cy="428625"/>
                <a:chOff x="4166" y="1706"/>
                <a:chExt cx="1252" cy="1252"/>
              </a:xfrm>
            </p:grpSpPr>
            <p:sp>
              <p:nvSpPr>
                <p:cNvPr id="76" name="Oval 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77" name="Oval 1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78" name="Oval 11"/>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79" name="Oval 12"/>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75" name="Text Box 13"/>
              <p:cNvSpPr txBox="1">
                <a:spLocks noChangeArrowheads="1"/>
              </p:cNvSpPr>
              <p:nvPr/>
            </p:nvSpPr>
            <p:spPr bwMode="gray">
              <a:xfrm>
                <a:off x="544512" y="14351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smtClean="0">
                    <a:solidFill>
                      <a:srgbClr val="000000"/>
                    </a:solidFill>
                  </a:rPr>
                  <a:t>2</a:t>
                </a:r>
                <a:endParaRPr lang="en-US" sz="2400" b="1">
                  <a:solidFill>
                    <a:srgbClr val="000000"/>
                  </a:solidFill>
                </a:endParaRPr>
              </a:p>
            </p:txBody>
          </p:sp>
        </p:grpSp>
      </p:grpSp>
      <p:grpSp>
        <p:nvGrpSpPr>
          <p:cNvPr id="10" name="Group 9"/>
          <p:cNvGrpSpPr/>
          <p:nvPr/>
        </p:nvGrpSpPr>
        <p:grpSpPr>
          <a:xfrm>
            <a:off x="275414" y="3284954"/>
            <a:ext cx="8639985" cy="777912"/>
            <a:chOff x="76200" y="3200401"/>
            <a:chExt cx="8992039" cy="777912"/>
          </a:xfrm>
        </p:grpSpPr>
        <p:sp>
          <p:nvSpPr>
            <p:cNvPr id="166" name="AutoShape 25"/>
            <p:cNvSpPr>
              <a:spLocks noChangeArrowheads="1"/>
            </p:cNvSpPr>
            <p:nvPr/>
          </p:nvSpPr>
          <p:spPr bwMode="ltGray">
            <a:xfrm>
              <a:off x="76200" y="3200401"/>
              <a:ext cx="8915400" cy="777912"/>
            </a:xfrm>
            <a:prstGeom prst="roundRect">
              <a:avLst>
                <a:gd name="adj" fmla="val 7292"/>
              </a:avLst>
            </a:prstGeom>
            <a:solidFill>
              <a:schemeClr val="accent4"/>
            </a:solidFill>
            <a:ln w="9525">
              <a:solidFill>
                <a:srgbClr val="FFFFFF">
                  <a:alpha val="70000"/>
                </a:srgbClr>
              </a:solidFill>
              <a:round/>
              <a:headEnd/>
              <a:tailEnd/>
            </a:ln>
            <a:effectLst/>
          </p:spPr>
          <p:txBody>
            <a:bodyPr wrap="none" anchor="ctr"/>
            <a:lstStyle/>
            <a:p>
              <a:endParaRPr lang="en-US"/>
            </a:p>
          </p:txBody>
        </p:sp>
        <p:sp>
          <p:nvSpPr>
            <p:cNvPr id="167" name="AutoShape 26"/>
            <p:cNvSpPr>
              <a:spLocks noChangeArrowheads="1"/>
            </p:cNvSpPr>
            <p:nvPr/>
          </p:nvSpPr>
          <p:spPr bwMode="ltGray">
            <a:xfrm>
              <a:off x="76200" y="3200401"/>
              <a:ext cx="8915400" cy="256603"/>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0" name="Text Box 7"/>
            <p:cNvSpPr txBox="1">
              <a:spLocks noChangeArrowheads="1"/>
            </p:cNvSpPr>
            <p:nvPr/>
          </p:nvSpPr>
          <p:spPr bwMode="auto">
            <a:xfrm>
              <a:off x="629722" y="3387710"/>
              <a:ext cx="843851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charset="0"/>
                </a:defRPr>
              </a:lvl1pPr>
              <a:lvl2pPr marL="914400" indent="-457200" eaLnBrk="0" hangingPunct="0">
                <a:defRPr>
                  <a:solidFill>
                    <a:schemeClr val="tx1"/>
                  </a:solidFill>
                  <a:latin typeface="Arial" charset="0"/>
                </a:defRPr>
              </a:lvl2pPr>
              <a:lvl3pPr marL="1371600" indent="-457200" eaLnBrk="0" hangingPunct="0">
                <a:defRPr>
                  <a:solidFill>
                    <a:schemeClr val="tx1"/>
                  </a:solidFill>
                  <a:latin typeface="Arial" charset="0"/>
                </a:defRPr>
              </a:lvl3pPr>
              <a:lvl4pPr marL="1828800" indent="-457200" eaLnBrk="0" hangingPunct="0">
                <a:defRPr>
                  <a:solidFill>
                    <a:schemeClr val="tx1"/>
                  </a:solidFill>
                  <a:latin typeface="Arial" charset="0"/>
                </a:defRPr>
              </a:lvl4pPr>
              <a:lvl5pPr marL="2286000" indent="-457200" eaLnBrk="0" hangingPunct="0">
                <a:defRPr>
                  <a:solidFill>
                    <a:schemeClr val="tx1"/>
                  </a:solidFill>
                  <a:latin typeface="Arial" charset="0"/>
                </a:defRPr>
              </a:lvl5pPr>
              <a:lvl6pPr marL="2743200" indent="-457200" eaLnBrk="0" fontAlgn="base" hangingPunct="0">
                <a:spcBef>
                  <a:spcPct val="0"/>
                </a:spcBef>
                <a:spcAft>
                  <a:spcPct val="0"/>
                </a:spcAft>
                <a:defRPr>
                  <a:solidFill>
                    <a:schemeClr val="tx1"/>
                  </a:solidFill>
                  <a:latin typeface="Arial" charset="0"/>
                </a:defRPr>
              </a:lvl6pPr>
              <a:lvl7pPr marL="3200400" indent="-457200" eaLnBrk="0" fontAlgn="base" hangingPunct="0">
                <a:spcBef>
                  <a:spcPct val="0"/>
                </a:spcBef>
                <a:spcAft>
                  <a:spcPct val="0"/>
                </a:spcAft>
                <a:defRPr>
                  <a:solidFill>
                    <a:schemeClr val="tx1"/>
                  </a:solidFill>
                  <a:latin typeface="Arial" charset="0"/>
                </a:defRPr>
              </a:lvl7pPr>
              <a:lvl8pPr marL="3657600" indent="-457200" eaLnBrk="0" fontAlgn="base" hangingPunct="0">
                <a:spcBef>
                  <a:spcPct val="0"/>
                </a:spcBef>
                <a:spcAft>
                  <a:spcPct val="0"/>
                </a:spcAft>
                <a:defRPr>
                  <a:solidFill>
                    <a:schemeClr val="tx1"/>
                  </a:solidFill>
                  <a:latin typeface="Arial" charset="0"/>
                </a:defRPr>
              </a:lvl8pPr>
              <a:lvl9pPr marL="4114800" indent="-457200" eaLnBrk="0" fontAlgn="base" hangingPunct="0">
                <a:spcBef>
                  <a:spcPct val="0"/>
                </a:spcBef>
                <a:spcAft>
                  <a:spcPct val="0"/>
                </a:spcAft>
                <a:defRPr>
                  <a:solidFill>
                    <a:schemeClr val="tx1"/>
                  </a:solidFill>
                  <a:latin typeface="Arial" charset="0"/>
                </a:defRPr>
              </a:lvl9pPr>
            </a:lstStyle>
            <a:p>
              <a:pPr marL="0" eaLnBrk="1" hangingPunct="1">
                <a:spcBef>
                  <a:spcPts val="0"/>
                </a:spcBef>
                <a:buClr>
                  <a:schemeClr val="tx1"/>
                </a:buClr>
              </a:pPr>
              <a:r>
                <a:rPr lang="en-US" b="1">
                  <a:solidFill>
                    <a:schemeClr val="bg1"/>
                  </a:solidFill>
                </a:rPr>
                <a:t>Tăng cường công tác duy trì trật tự kỷ cương, nề nếp trong trường học</a:t>
              </a:r>
            </a:p>
          </p:txBody>
        </p:sp>
        <p:grpSp>
          <p:nvGrpSpPr>
            <p:cNvPr id="131" name="Group 130"/>
            <p:cNvGrpSpPr/>
            <p:nvPr/>
          </p:nvGrpSpPr>
          <p:grpSpPr>
            <a:xfrm>
              <a:off x="152401" y="3312542"/>
              <a:ext cx="439716" cy="457200"/>
              <a:chOff x="530225" y="1435100"/>
              <a:chExt cx="428625" cy="457200"/>
            </a:xfrm>
          </p:grpSpPr>
          <p:grpSp>
            <p:nvGrpSpPr>
              <p:cNvPr id="132" name="Group 8"/>
              <p:cNvGrpSpPr>
                <a:grpSpLocks/>
              </p:cNvGrpSpPr>
              <p:nvPr/>
            </p:nvGrpSpPr>
            <p:grpSpPr bwMode="auto">
              <a:xfrm>
                <a:off x="530225" y="1450975"/>
                <a:ext cx="428625" cy="428625"/>
                <a:chOff x="4166" y="1706"/>
                <a:chExt cx="1252" cy="1252"/>
              </a:xfrm>
            </p:grpSpPr>
            <p:sp>
              <p:nvSpPr>
                <p:cNvPr id="134" name="Oval 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35" name="Oval 1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36" name="Oval 11"/>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37" name="Oval 12"/>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33" name="Text Box 13"/>
              <p:cNvSpPr txBox="1">
                <a:spLocks noChangeArrowheads="1"/>
              </p:cNvSpPr>
              <p:nvPr/>
            </p:nvSpPr>
            <p:spPr bwMode="gray">
              <a:xfrm>
                <a:off x="544512" y="14351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smtClean="0">
                    <a:solidFill>
                      <a:srgbClr val="000000"/>
                    </a:solidFill>
                  </a:rPr>
                  <a:t>3</a:t>
                </a:r>
                <a:endParaRPr lang="en-US" sz="2400" b="1">
                  <a:solidFill>
                    <a:srgbClr val="000000"/>
                  </a:solidFill>
                </a:endParaRPr>
              </a:p>
            </p:txBody>
          </p:sp>
        </p:grpSp>
      </p:grpSp>
      <p:grpSp>
        <p:nvGrpSpPr>
          <p:cNvPr id="11" name="Group 10"/>
          <p:cNvGrpSpPr/>
          <p:nvPr/>
        </p:nvGrpSpPr>
        <p:grpSpPr>
          <a:xfrm>
            <a:off x="263466" y="4114444"/>
            <a:ext cx="8574342" cy="770709"/>
            <a:chOff x="64065" y="4029891"/>
            <a:chExt cx="8923721" cy="770709"/>
          </a:xfrm>
        </p:grpSpPr>
        <p:grpSp>
          <p:nvGrpSpPr>
            <p:cNvPr id="168" name="Group 34"/>
            <p:cNvGrpSpPr>
              <a:grpSpLocks/>
            </p:cNvGrpSpPr>
            <p:nvPr/>
          </p:nvGrpSpPr>
          <p:grpSpPr bwMode="auto">
            <a:xfrm>
              <a:off x="64065" y="4029891"/>
              <a:ext cx="8923721" cy="770709"/>
              <a:chOff x="1118" y="2963"/>
              <a:chExt cx="3346" cy="288"/>
            </a:xfrm>
          </p:grpSpPr>
          <p:sp>
            <p:nvSpPr>
              <p:cNvPr id="169" name="AutoShape 35"/>
              <p:cNvSpPr>
                <a:spLocks noChangeArrowheads="1"/>
              </p:cNvSpPr>
              <p:nvPr/>
            </p:nvSpPr>
            <p:spPr bwMode="ltGray">
              <a:xfrm>
                <a:off x="1118" y="2963"/>
                <a:ext cx="3346" cy="288"/>
              </a:xfrm>
              <a:prstGeom prst="roundRect">
                <a:avLst>
                  <a:gd name="adj" fmla="val 7292"/>
                </a:avLst>
              </a:prstGeom>
              <a:solidFill>
                <a:schemeClr val="hlink"/>
              </a:solidFill>
              <a:ln w="9525">
                <a:solidFill>
                  <a:srgbClr val="FFFFFF">
                    <a:alpha val="39999"/>
                  </a:srgbClr>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0" name="AutoShape 36"/>
              <p:cNvSpPr>
                <a:spLocks noChangeArrowheads="1"/>
              </p:cNvSpPr>
              <p:nvPr/>
            </p:nvSpPr>
            <p:spPr bwMode="ltGray">
              <a:xfrm>
                <a:off x="1118" y="2963"/>
                <a:ext cx="3346" cy="9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138" name="Text Box 7"/>
            <p:cNvSpPr txBox="1">
              <a:spLocks noChangeArrowheads="1"/>
            </p:cNvSpPr>
            <p:nvPr/>
          </p:nvSpPr>
          <p:spPr bwMode="auto">
            <a:xfrm>
              <a:off x="625469" y="4038600"/>
              <a:ext cx="8362317" cy="66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charset="0"/>
                </a:defRPr>
              </a:lvl1pPr>
              <a:lvl2pPr marL="914400" indent="-457200" eaLnBrk="0" hangingPunct="0">
                <a:defRPr>
                  <a:solidFill>
                    <a:schemeClr val="tx1"/>
                  </a:solidFill>
                  <a:latin typeface="Arial" charset="0"/>
                </a:defRPr>
              </a:lvl2pPr>
              <a:lvl3pPr marL="1371600" indent="-457200" eaLnBrk="0" hangingPunct="0">
                <a:defRPr>
                  <a:solidFill>
                    <a:schemeClr val="tx1"/>
                  </a:solidFill>
                  <a:latin typeface="Arial" charset="0"/>
                </a:defRPr>
              </a:lvl3pPr>
              <a:lvl4pPr marL="1828800" indent="-457200" eaLnBrk="0" hangingPunct="0">
                <a:defRPr>
                  <a:solidFill>
                    <a:schemeClr val="tx1"/>
                  </a:solidFill>
                  <a:latin typeface="Arial" charset="0"/>
                </a:defRPr>
              </a:lvl4pPr>
              <a:lvl5pPr marL="2286000" indent="-457200" eaLnBrk="0" hangingPunct="0">
                <a:defRPr>
                  <a:solidFill>
                    <a:schemeClr val="tx1"/>
                  </a:solidFill>
                  <a:latin typeface="Arial" charset="0"/>
                </a:defRPr>
              </a:lvl5pPr>
              <a:lvl6pPr marL="2743200" indent="-457200" eaLnBrk="0" fontAlgn="base" hangingPunct="0">
                <a:spcBef>
                  <a:spcPct val="0"/>
                </a:spcBef>
                <a:spcAft>
                  <a:spcPct val="0"/>
                </a:spcAft>
                <a:defRPr>
                  <a:solidFill>
                    <a:schemeClr val="tx1"/>
                  </a:solidFill>
                  <a:latin typeface="Arial" charset="0"/>
                </a:defRPr>
              </a:lvl6pPr>
              <a:lvl7pPr marL="3200400" indent="-457200" eaLnBrk="0" fontAlgn="base" hangingPunct="0">
                <a:spcBef>
                  <a:spcPct val="0"/>
                </a:spcBef>
                <a:spcAft>
                  <a:spcPct val="0"/>
                </a:spcAft>
                <a:defRPr>
                  <a:solidFill>
                    <a:schemeClr val="tx1"/>
                  </a:solidFill>
                  <a:latin typeface="Arial" charset="0"/>
                </a:defRPr>
              </a:lvl7pPr>
              <a:lvl8pPr marL="3657600" indent="-457200" eaLnBrk="0" fontAlgn="base" hangingPunct="0">
                <a:spcBef>
                  <a:spcPct val="0"/>
                </a:spcBef>
                <a:spcAft>
                  <a:spcPct val="0"/>
                </a:spcAft>
                <a:defRPr>
                  <a:solidFill>
                    <a:schemeClr val="tx1"/>
                  </a:solidFill>
                  <a:latin typeface="Arial" charset="0"/>
                </a:defRPr>
              </a:lvl8pPr>
              <a:lvl9pPr marL="4114800" indent="-457200" eaLnBrk="0" fontAlgn="base" hangingPunct="0">
                <a:spcBef>
                  <a:spcPct val="0"/>
                </a:spcBef>
                <a:spcAft>
                  <a:spcPct val="0"/>
                </a:spcAft>
                <a:defRPr>
                  <a:solidFill>
                    <a:schemeClr val="tx1"/>
                  </a:solidFill>
                  <a:latin typeface="Arial" charset="0"/>
                </a:defRPr>
              </a:lvl9pPr>
            </a:lstStyle>
            <a:p>
              <a:pPr marL="0" eaLnBrk="1" hangingPunct="1">
                <a:spcBef>
                  <a:spcPts val="0"/>
                </a:spcBef>
                <a:buClr>
                  <a:schemeClr val="tx1"/>
                </a:buClr>
              </a:pPr>
              <a:r>
                <a:rPr lang="en-US" b="1">
                  <a:solidFill>
                    <a:schemeClr val="bg1"/>
                  </a:solidFill>
                </a:rPr>
                <a:t>Đào tạo thí điểm các chương trình tiên tiến, các ngành trọng điểm Quốc gia, Asean và Quốc tế</a:t>
              </a:r>
            </a:p>
          </p:txBody>
        </p:sp>
        <p:grpSp>
          <p:nvGrpSpPr>
            <p:cNvPr id="139" name="Group 138"/>
            <p:cNvGrpSpPr/>
            <p:nvPr/>
          </p:nvGrpSpPr>
          <p:grpSpPr>
            <a:xfrm>
              <a:off x="169884" y="4150742"/>
              <a:ext cx="439716" cy="457200"/>
              <a:chOff x="530225" y="1435100"/>
              <a:chExt cx="428625" cy="457200"/>
            </a:xfrm>
          </p:grpSpPr>
          <p:grpSp>
            <p:nvGrpSpPr>
              <p:cNvPr id="140" name="Group 8"/>
              <p:cNvGrpSpPr>
                <a:grpSpLocks/>
              </p:cNvGrpSpPr>
              <p:nvPr/>
            </p:nvGrpSpPr>
            <p:grpSpPr bwMode="auto">
              <a:xfrm>
                <a:off x="530225" y="1450975"/>
                <a:ext cx="428625" cy="428625"/>
                <a:chOff x="4166" y="1706"/>
                <a:chExt cx="1252" cy="1252"/>
              </a:xfrm>
            </p:grpSpPr>
            <p:sp>
              <p:nvSpPr>
                <p:cNvPr id="142" name="Oval 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43" name="Oval 1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44" name="Oval 11"/>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45" name="Oval 12"/>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41" name="Text Box 13"/>
              <p:cNvSpPr txBox="1">
                <a:spLocks noChangeArrowheads="1"/>
              </p:cNvSpPr>
              <p:nvPr/>
            </p:nvSpPr>
            <p:spPr bwMode="gray">
              <a:xfrm>
                <a:off x="544512" y="14351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smtClean="0">
                    <a:solidFill>
                      <a:srgbClr val="000000"/>
                    </a:solidFill>
                  </a:rPr>
                  <a:t>4</a:t>
                </a:r>
                <a:endParaRPr lang="en-US" sz="2400" b="1">
                  <a:solidFill>
                    <a:srgbClr val="000000"/>
                  </a:solidFill>
                </a:endParaRPr>
              </a:p>
            </p:txBody>
          </p:sp>
        </p:grpSp>
      </p:grpSp>
      <p:grpSp>
        <p:nvGrpSpPr>
          <p:cNvPr id="13" name="Group 12"/>
          <p:cNvGrpSpPr/>
          <p:nvPr/>
        </p:nvGrpSpPr>
        <p:grpSpPr>
          <a:xfrm>
            <a:off x="275330" y="4921095"/>
            <a:ext cx="8640071" cy="801108"/>
            <a:chOff x="76200" y="4836542"/>
            <a:chExt cx="8992128" cy="801108"/>
          </a:xfrm>
        </p:grpSpPr>
        <p:sp>
          <p:nvSpPr>
            <p:cNvPr id="116" name="AutoShape 5"/>
            <p:cNvSpPr>
              <a:spLocks noChangeArrowheads="1"/>
            </p:cNvSpPr>
            <p:nvPr/>
          </p:nvSpPr>
          <p:spPr bwMode="ltGray">
            <a:xfrm>
              <a:off x="76200" y="4845332"/>
              <a:ext cx="8911586" cy="792318"/>
            </a:xfrm>
            <a:prstGeom prst="roundRect">
              <a:avLst>
                <a:gd name="adj" fmla="val 7292"/>
              </a:avLst>
            </a:prstGeom>
            <a:solidFill>
              <a:schemeClr val="accent5"/>
            </a:solidFill>
            <a:ln w="9525">
              <a:solidFill>
                <a:srgbClr val="FFFFFF">
                  <a:alpha val="70000"/>
                </a:srgbClr>
              </a:solidFill>
              <a:round/>
              <a:headEnd/>
              <a:tailEnd/>
            </a:ln>
            <a:effectLst/>
          </p:spPr>
          <p:txBody>
            <a:bodyPr wrap="none" anchor="ctr"/>
            <a:lstStyle/>
            <a:p>
              <a:endParaRPr lang="en-US"/>
            </a:p>
          </p:txBody>
        </p:sp>
        <p:sp>
          <p:nvSpPr>
            <p:cNvPr id="117" name="AutoShape 6"/>
            <p:cNvSpPr>
              <a:spLocks noChangeArrowheads="1"/>
            </p:cNvSpPr>
            <p:nvPr/>
          </p:nvSpPr>
          <p:spPr bwMode="ltGray">
            <a:xfrm>
              <a:off x="76200" y="4845332"/>
              <a:ext cx="8911586" cy="26135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46" name="Text Box 7"/>
            <p:cNvSpPr txBox="1">
              <a:spLocks noChangeArrowheads="1"/>
            </p:cNvSpPr>
            <p:nvPr/>
          </p:nvSpPr>
          <p:spPr bwMode="auto">
            <a:xfrm>
              <a:off x="613942" y="4836542"/>
              <a:ext cx="8454386"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charset="0"/>
                </a:defRPr>
              </a:lvl1pPr>
              <a:lvl2pPr marL="914400" indent="-457200" eaLnBrk="0" hangingPunct="0">
                <a:defRPr>
                  <a:solidFill>
                    <a:schemeClr val="tx1"/>
                  </a:solidFill>
                  <a:latin typeface="Arial" charset="0"/>
                </a:defRPr>
              </a:lvl2pPr>
              <a:lvl3pPr marL="1371600" indent="-457200" eaLnBrk="0" hangingPunct="0">
                <a:defRPr>
                  <a:solidFill>
                    <a:schemeClr val="tx1"/>
                  </a:solidFill>
                  <a:latin typeface="Arial" charset="0"/>
                </a:defRPr>
              </a:lvl3pPr>
              <a:lvl4pPr marL="1828800" indent="-457200" eaLnBrk="0" hangingPunct="0">
                <a:defRPr>
                  <a:solidFill>
                    <a:schemeClr val="tx1"/>
                  </a:solidFill>
                  <a:latin typeface="Arial" charset="0"/>
                </a:defRPr>
              </a:lvl4pPr>
              <a:lvl5pPr marL="2286000" indent="-457200" eaLnBrk="0" hangingPunct="0">
                <a:defRPr>
                  <a:solidFill>
                    <a:schemeClr val="tx1"/>
                  </a:solidFill>
                  <a:latin typeface="Arial" charset="0"/>
                </a:defRPr>
              </a:lvl5pPr>
              <a:lvl6pPr marL="2743200" indent="-457200" eaLnBrk="0" fontAlgn="base" hangingPunct="0">
                <a:spcBef>
                  <a:spcPct val="0"/>
                </a:spcBef>
                <a:spcAft>
                  <a:spcPct val="0"/>
                </a:spcAft>
                <a:defRPr>
                  <a:solidFill>
                    <a:schemeClr val="tx1"/>
                  </a:solidFill>
                  <a:latin typeface="Arial" charset="0"/>
                </a:defRPr>
              </a:lvl6pPr>
              <a:lvl7pPr marL="3200400" indent="-457200" eaLnBrk="0" fontAlgn="base" hangingPunct="0">
                <a:spcBef>
                  <a:spcPct val="0"/>
                </a:spcBef>
                <a:spcAft>
                  <a:spcPct val="0"/>
                </a:spcAft>
                <a:defRPr>
                  <a:solidFill>
                    <a:schemeClr val="tx1"/>
                  </a:solidFill>
                  <a:latin typeface="Arial" charset="0"/>
                </a:defRPr>
              </a:lvl7pPr>
              <a:lvl8pPr marL="3657600" indent="-457200" eaLnBrk="0" fontAlgn="base" hangingPunct="0">
                <a:spcBef>
                  <a:spcPct val="0"/>
                </a:spcBef>
                <a:spcAft>
                  <a:spcPct val="0"/>
                </a:spcAft>
                <a:defRPr>
                  <a:solidFill>
                    <a:schemeClr val="tx1"/>
                  </a:solidFill>
                  <a:latin typeface="Arial" charset="0"/>
                </a:defRPr>
              </a:lvl8pPr>
              <a:lvl9pPr marL="4114800" indent="-457200" eaLnBrk="0" fontAlgn="base" hangingPunct="0">
                <a:spcBef>
                  <a:spcPct val="0"/>
                </a:spcBef>
                <a:spcAft>
                  <a:spcPct val="0"/>
                </a:spcAft>
                <a:defRPr>
                  <a:solidFill>
                    <a:schemeClr val="tx1"/>
                  </a:solidFill>
                  <a:latin typeface="Arial" charset="0"/>
                </a:defRPr>
              </a:lvl9pPr>
            </a:lstStyle>
            <a:p>
              <a:pPr marL="0" eaLnBrk="1" hangingPunct="1">
                <a:spcBef>
                  <a:spcPts val="0"/>
                </a:spcBef>
                <a:buClr>
                  <a:schemeClr val="tx1"/>
                </a:buClr>
              </a:pPr>
              <a:r>
                <a:rPr lang="en-US" b="1">
                  <a:solidFill>
                    <a:schemeClr val="bg1"/>
                  </a:solidFill>
                </a:rPr>
                <a:t>Xây dựng môi trường giáo dục lành mạnh, hình thành văn hóa nhà trường với các giá trị cối lõi: nhân văn, sáng tạo, thân thiện. bền vững</a:t>
              </a:r>
            </a:p>
          </p:txBody>
        </p:sp>
        <p:grpSp>
          <p:nvGrpSpPr>
            <p:cNvPr id="147" name="Group 146"/>
            <p:cNvGrpSpPr/>
            <p:nvPr/>
          </p:nvGrpSpPr>
          <p:grpSpPr>
            <a:xfrm>
              <a:off x="152401" y="4947182"/>
              <a:ext cx="439716" cy="457200"/>
              <a:chOff x="530225" y="1435100"/>
              <a:chExt cx="428625" cy="457200"/>
            </a:xfrm>
          </p:grpSpPr>
          <p:grpSp>
            <p:nvGrpSpPr>
              <p:cNvPr id="148" name="Group 8"/>
              <p:cNvGrpSpPr>
                <a:grpSpLocks/>
              </p:cNvGrpSpPr>
              <p:nvPr/>
            </p:nvGrpSpPr>
            <p:grpSpPr bwMode="auto">
              <a:xfrm>
                <a:off x="530225" y="1450975"/>
                <a:ext cx="428625" cy="428625"/>
                <a:chOff x="4166" y="1706"/>
                <a:chExt cx="1252" cy="1252"/>
              </a:xfrm>
            </p:grpSpPr>
            <p:sp>
              <p:nvSpPr>
                <p:cNvPr id="150" name="Oval 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51" name="Oval 1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52" name="Oval 11"/>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53" name="Oval 12"/>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49" name="Text Box 13"/>
              <p:cNvSpPr txBox="1">
                <a:spLocks noChangeArrowheads="1"/>
              </p:cNvSpPr>
              <p:nvPr/>
            </p:nvSpPr>
            <p:spPr bwMode="gray">
              <a:xfrm>
                <a:off x="544512" y="14351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smtClean="0">
                    <a:solidFill>
                      <a:srgbClr val="000000"/>
                    </a:solidFill>
                  </a:rPr>
                  <a:t>5</a:t>
                </a:r>
                <a:endParaRPr lang="en-US" sz="2400" b="1">
                  <a:solidFill>
                    <a:srgbClr val="000000"/>
                  </a:solidFill>
                </a:endParaRPr>
              </a:p>
            </p:txBody>
          </p:sp>
        </p:grpSp>
      </p:grpSp>
      <p:grpSp>
        <p:nvGrpSpPr>
          <p:cNvPr id="14" name="Group 13"/>
          <p:cNvGrpSpPr/>
          <p:nvPr/>
        </p:nvGrpSpPr>
        <p:grpSpPr>
          <a:xfrm>
            <a:off x="282549" y="5760882"/>
            <a:ext cx="8785251" cy="792318"/>
            <a:chOff x="80014" y="5676329"/>
            <a:chExt cx="9143224" cy="792318"/>
          </a:xfrm>
        </p:grpSpPr>
        <p:sp>
          <p:nvSpPr>
            <p:cNvPr id="128" name="AutoShape 5"/>
            <p:cNvSpPr>
              <a:spLocks noChangeArrowheads="1"/>
            </p:cNvSpPr>
            <p:nvPr/>
          </p:nvSpPr>
          <p:spPr bwMode="ltGray">
            <a:xfrm>
              <a:off x="80014" y="5676329"/>
              <a:ext cx="8911586" cy="792318"/>
            </a:xfrm>
            <a:prstGeom prst="roundRect">
              <a:avLst>
                <a:gd name="adj" fmla="val 7292"/>
              </a:avLst>
            </a:prstGeom>
            <a:solidFill>
              <a:schemeClr val="accent3"/>
            </a:solidFill>
            <a:ln w="9525">
              <a:solidFill>
                <a:srgbClr val="FFFFFF">
                  <a:alpha val="70000"/>
                </a:srgbClr>
              </a:solidFill>
              <a:round/>
              <a:headEnd/>
              <a:tailEnd/>
            </a:ln>
            <a:effectLst/>
          </p:spPr>
          <p:txBody>
            <a:bodyPr wrap="none" anchor="ctr"/>
            <a:lstStyle/>
            <a:p>
              <a:endParaRPr lang="en-US"/>
            </a:p>
          </p:txBody>
        </p:sp>
        <p:sp>
          <p:nvSpPr>
            <p:cNvPr id="129" name="AutoShape 6"/>
            <p:cNvSpPr>
              <a:spLocks noChangeArrowheads="1"/>
            </p:cNvSpPr>
            <p:nvPr/>
          </p:nvSpPr>
          <p:spPr bwMode="ltGray">
            <a:xfrm>
              <a:off x="80014" y="5676329"/>
              <a:ext cx="8911586" cy="261355"/>
            </a:xfrm>
            <a:prstGeom prst="roundRect">
              <a:avLst>
                <a:gd name="adj" fmla="val 26389"/>
              </a:avLst>
            </a:prstGeom>
            <a:solidFill>
              <a:srgbClr val="F8F8F8">
                <a:alpha val="3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54" name="Text Box 7"/>
            <p:cNvSpPr txBox="1">
              <a:spLocks noChangeArrowheads="1"/>
            </p:cNvSpPr>
            <p:nvPr/>
          </p:nvSpPr>
          <p:spPr bwMode="auto">
            <a:xfrm>
              <a:off x="628507" y="5750942"/>
              <a:ext cx="8594731" cy="661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292929">
                        <a:alpha val="50000"/>
                      </a:srgbClr>
                    </a:outerShdw>
                  </a:effectLst>
                </a14:hiddenEffects>
              </a:ext>
            </a:extLst>
          </p:spPr>
          <p:txBody>
            <a:bodyPr wrap="square">
              <a:spAutoFit/>
            </a:bodyPr>
            <a:lstStyle>
              <a:lvl1pPr marL="457200" indent="-457200" eaLnBrk="0" hangingPunct="0">
                <a:defRPr>
                  <a:solidFill>
                    <a:schemeClr val="tx1"/>
                  </a:solidFill>
                  <a:latin typeface="Arial" charset="0"/>
                </a:defRPr>
              </a:lvl1pPr>
              <a:lvl2pPr marL="914400" indent="-457200" eaLnBrk="0" hangingPunct="0">
                <a:defRPr>
                  <a:solidFill>
                    <a:schemeClr val="tx1"/>
                  </a:solidFill>
                  <a:latin typeface="Arial" charset="0"/>
                </a:defRPr>
              </a:lvl2pPr>
              <a:lvl3pPr marL="1371600" indent="-457200" eaLnBrk="0" hangingPunct="0">
                <a:defRPr>
                  <a:solidFill>
                    <a:schemeClr val="tx1"/>
                  </a:solidFill>
                  <a:latin typeface="Arial" charset="0"/>
                </a:defRPr>
              </a:lvl3pPr>
              <a:lvl4pPr marL="1828800" indent="-457200" eaLnBrk="0" hangingPunct="0">
                <a:defRPr>
                  <a:solidFill>
                    <a:schemeClr val="tx1"/>
                  </a:solidFill>
                  <a:latin typeface="Arial" charset="0"/>
                </a:defRPr>
              </a:lvl4pPr>
              <a:lvl5pPr marL="2286000" indent="-457200" eaLnBrk="0" hangingPunct="0">
                <a:defRPr>
                  <a:solidFill>
                    <a:schemeClr val="tx1"/>
                  </a:solidFill>
                  <a:latin typeface="Arial" charset="0"/>
                </a:defRPr>
              </a:lvl5pPr>
              <a:lvl6pPr marL="2743200" indent="-457200" eaLnBrk="0" fontAlgn="base" hangingPunct="0">
                <a:spcBef>
                  <a:spcPct val="0"/>
                </a:spcBef>
                <a:spcAft>
                  <a:spcPct val="0"/>
                </a:spcAft>
                <a:defRPr>
                  <a:solidFill>
                    <a:schemeClr val="tx1"/>
                  </a:solidFill>
                  <a:latin typeface="Arial" charset="0"/>
                </a:defRPr>
              </a:lvl6pPr>
              <a:lvl7pPr marL="3200400" indent="-457200" eaLnBrk="0" fontAlgn="base" hangingPunct="0">
                <a:spcBef>
                  <a:spcPct val="0"/>
                </a:spcBef>
                <a:spcAft>
                  <a:spcPct val="0"/>
                </a:spcAft>
                <a:defRPr>
                  <a:solidFill>
                    <a:schemeClr val="tx1"/>
                  </a:solidFill>
                  <a:latin typeface="Arial" charset="0"/>
                </a:defRPr>
              </a:lvl7pPr>
              <a:lvl8pPr marL="3657600" indent="-457200" eaLnBrk="0" fontAlgn="base" hangingPunct="0">
                <a:spcBef>
                  <a:spcPct val="0"/>
                </a:spcBef>
                <a:spcAft>
                  <a:spcPct val="0"/>
                </a:spcAft>
                <a:defRPr>
                  <a:solidFill>
                    <a:schemeClr val="tx1"/>
                  </a:solidFill>
                  <a:latin typeface="Arial" charset="0"/>
                </a:defRPr>
              </a:lvl8pPr>
              <a:lvl9pPr marL="4114800" indent="-457200" eaLnBrk="0" fontAlgn="base" hangingPunct="0">
                <a:spcBef>
                  <a:spcPct val="0"/>
                </a:spcBef>
                <a:spcAft>
                  <a:spcPct val="0"/>
                </a:spcAft>
                <a:defRPr>
                  <a:solidFill>
                    <a:schemeClr val="tx1"/>
                  </a:solidFill>
                  <a:latin typeface="Arial" charset="0"/>
                </a:defRPr>
              </a:lvl9pPr>
            </a:lstStyle>
            <a:p>
              <a:pPr marL="0" eaLnBrk="1" hangingPunct="1">
                <a:spcBef>
                  <a:spcPts val="0"/>
                </a:spcBef>
                <a:buClr>
                  <a:schemeClr val="tx1"/>
                </a:buClr>
              </a:pPr>
              <a:r>
                <a:rPr lang="en-US" b="1">
                  <a:solidFill>
                    <a:schemeClr val="bg1"/>
                  </a:solidFill>
                </a:rPr>
                <a:t>Phối hợp hoạt động đồng bộ, có hiệu quả cao giữa tổ chức Đảng với chính quyền và các đoàn thể quần chúng</a:t>
              </a:r>
            </a:p>
          </p:txBody>
        </p:sp>
        <p:grpSp>
          <p:nvGrpSpPr>
            <p:cNvPr id="155" name="Group 154"/>
            <p:cNvGrpSpPr/>
            <p:nvPr/>
          </p:nvGrpSpPr>
          <p:grpSpPr>
            <a:xfrm>
              <a:off x="152401" y="5827142"/>
              <a:ext cx="439716" cy="457200"/>
              <a:chOff x="530225" y="1435100"/>
              <a:chExt cx="428625" cy="457200"/>
            </a:xfrm>
          </p:grpSpPr>
          <p:grpSp>
            <p:nvGrpSpPr>
              <p:cNvPr id="156" name="Group 8"/>
              <p:cNvGrpSpPr>
                <a:grpSpLocks/>
              </p:cNvGrpSpPr>
              <p:nvPr/>
            </p:nvGrpSpPr>
            <p:grpSpPr bwMode="auto">
              <a:xfrm>
                <a:off x="530225" y="1450975"/>
                <a:ext cx="428625" cy="428625"/>
                <a:chOff x="4166" y="1706"/>
                <a:chExt cx="1252" cy="1252"/>
              </a:xfrm>
            </p:grpSpPr>
            <p:sp>
              <p:nvSpPr>
                <p:cNvPr id="158" name="Oval 9"/>
                <p:cNvSpPr>
                  <a:spLocks noChangeArrowheads="1"/>
                </p:cNvSpPr>
                <p:nvPr/>
              </p:nvSpPr>
              <p:spPr bwMode="gray">
                <a:xfrm>
                  <a:off x="4166" y="1706"/>
                  <a:ext cx="1252" cy="1252"/>
                </a:xfrm>
                <a:prstGeom prst="ellipse">
                  <a:avLst/>
                </a:prstGeom>
                <a:gradFill rotWithShape="1">
                  <a:gsLst>
                    <a:gs pos="0">
                      <a:srgbClr val="D6E1E2">
                        <a:gamma/>
                        <a:shade val="46275"/>
                        <a:invGamma/>
                      </a:srgbClr>
                    </a:gs>
                    <a:gs pos="100000">
                      <a:srgbClr val="D6E1E2"/>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59" name="Oval 10"/>
                <p:cNvSpPr>
                  <a:spLocks noChangeArrowheads="1"/>
                </p:cNvSpPr>
                <p:nvPr/>
              </p:nvSpPr>
              <p:spPr bwMode="gray">
                <a:xfrm>
                  <a:off x="4182" y="1713"/>
                  <a:ext cx="1222" cy="1221"/>
                </a:xfrm>
                <a:prstGeom prst="ellipse">
                  <a:avLst/>
                </a:prstGeom>
                <a:gradFill rotWithShape="1">
                  <a:gsLst>
                    <a:gs pos="0">
                      <a:srgbClr val="D6E1E2">
                        <a:alpha val="0"/>
                      </a:srgbClr>
                    </a:gs>
                    <a:gs pos="100000">
                      <a:srgbClr val="D6E1E2">
                        <a:gamma/>
                        <a:tint val="34902"/>
                        <a:invGamma/>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60" name="Oval 11"/>
                <p:cNvSpPr>
                  <a:spLocks noChangeArrowheads="1"/>
                </p:cNvSpPr>
                <p:nvPr/>
              </p:nvSpPr>
              <p:spPr bwMode="gray">
                <a:xfrm>
                  <a:off x="4195" y="1725"/>
                  <a:ext cx="1162" cy="1141"/>
                </a:xfrm>
                <a:prstGeom prst="ellipse">
                  <a:avLst/>
                </a:prstGeom>
                <a:gradFill rotWithShape="1">
                  <a:gsLst>
                    <a:gs pos="0">
                      <a:srgbClr val="D6E1E2">
                        <a:gamma/>
                        <a:shade val="79216"/>
                        <a:invGamma/>
                      </a:srgbClr>
                    </a:gs>
                    <a:gs pos="100000">
                      <a:srgbClr val="D6E1E2">
                        <a:alpha val="4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sp>
              <p:nvSpPr>
                <p:cNvPr id="161" name="Oval 12"/>
                <p:cNvSpPr>
                  <a:spLocks noChangeArrowheads="1"/>
                </p:cNvSpPr>
                <p:nvPr/>
              </p:nvSpPr>
              <p:spPr bwMode="gray">
                <a:xfrm>
                  <a:off x="4263" y="1757"/>
                  <a:ext cx="1033" cy="926"/>
                </a:xfrm>
                <a:prstGeom prst="ellipse">
                  <a:avLst/>
                </a:prstGeom>
                <a:gradFill rotWithShape="1">
                  <a:gsLst>
                    <a:gs pos="0">
                      <a:srgbClr val="D6E1E2">
                        <a:gamma/>
                        <a:tint val="0"/>
                        <a:invGamma/>
                      </a:srgbClr>
                    </a:gs>
                    <a:gs pos="100000">
                      <a:srgbClr val="D6E1E2">
                        <a:alpha val="38000"/>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nchor="ctr"/>
                <a:lstStyle/>
                <a:p>
                  <a:endParaRPr lang="en-US"/>
                </a:p>
              </p:txBody>
            </p:sp>
          </p:grpSp>
          <p:sp>
            <p:nvSpPr>
              <p:cNvPr id="157" name="Text Box 13"/>
              <p:cNvSpPr txBox="1">
                <a:spLocks noChangeArrowheads="1"/>
              </p:cNvSpPr>
              <p:nvPr/>
            </p:nvSpPr>
            <p:spPr bwMode="gray">
              <a:xfrm>
                <a:off x="544512" y="1435100"/>
                <a:ext cx="3968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b="1" smtClean="0">
                    <a:solidFill>
                      <a:srgbClr val="000000"/>
                    </a:solidFill>
                  </a:rPr>
                  <a:t>6</a:t>
                </a:r>
                <a:endParaRPr lang="en-US" sz="2400" b="1">
                  <a:solidFill>
                    <a:srgbClr val="000000"/>
                  </a:solidFill>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left)">
                                      <p:cBhvr>
                                        <p:cTn id="15" dur="500"/>
                                        <p:tgtEl>
                                          <p:spTgt spid="10"/>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ipe(left)">
                                      <p:cBhvr>
                                        <p:cTn id="19" dur="500"/>
                                        <p:tgtEl>
                                          <p:spTgt spid="11"/>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left)">
                                      <p:cBhvr>
                                        <p:cTn id="23" dur="500"/>
                                        <p:tgtEl>
                                          <p:spTgt spid="13"/>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left)">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pPr lvl="0"/>
            <a:r>
              <a:rPr lang="en-US" smtClean="0">
                <a:latin typeface="UTM American Sans"/>
              </a:rPr>
              <a:t>CÔNG TÁC LÃNH ĐẠO</a:t>
            </a:r>
            <a:endParaRPr lang="en-US">
              <a:latin typeface="UTM American Sans"/>
            </a:endParaRPr>
          </a:p>
        </p:txBody>
      </p:sp>
      <p:grpSp>
        <p:nvGrpSpPr>
          <p:cNvPr id="58371" name="Group 3"/>
          <p:cNvGrpSpPr>
            <a:grpSpLocks/>
          </p:cNvGrpSpPr>
          <p:nvPr/>
        </p:nvGrpSpPr>
        <p:grpSpPr bwMode="auto">
          <a:xfrm>
            <a:off x="1155744" y="2236700"/>
            <a:ext cx="6760029" cy="3881993"/>
            <a:chOff x="1443" y="1680"/>
            <a:chExt cx="2706" cy="1854"/>
          </a:xfrm>
        </p:grpSpPr>
        <p:sp>
          <p:nvSpPr>
            <p:cNvPr id="58372" name="Freeform 4"/>
            <p:cNvSpPr>
              <a:spLocks/>
            </p:cNvSpPr>
            <p:nvPr/>
          </p:nvSpPr>
          <p:spPr bwMode="gray">
            <a:xfrm>
              <a:off x="1851" y="2634"/>
              <a:ext cx="2298" cy="900"/>
            </a:xfrm>
            <a:custGeom>
              <a:avLst/>
              <a:gdLst>
                <a:gd name="T0" fmla="*/ 531 w 2298"/>
                <a:gd name="T1" fmla="*/ 361 h 900"/>
                <a:gd name="T2" fmla="*/ 999 w 2298"/>
                <a:gd name="T3" fmla="*/ 406 h 900"/>
                <a:gd name="T4" fmla="*/ 1547 w 2298"/>
                <a:gd name="T5" fmla="*/ 188 h 900"/>
                <a:gd name="T6" fmla="*/ 1325 w 2298"/>
                <a:gd name="T7" fmla="*/ 131 h 900"/>
                <a:gd name="T8" fmla="*/ 2005 w 2298"/>
                <a:gd name="T9" fmla="*/ 0 h 900"/>
                <a:gd name="T10" fmla="*/ 2298 w 2298"/>
                <a:gd name="T11" fmla="*/ 425 h 900"/>
                <a:gd name="T12" fmla="*/ 2054 w 2298"/>
                <a:gd name="T13" fmla="*/ 340 h 900"/>
                <a:gd name="T14" fmla="*/ 1120 w 2298"/>
                <a:gd name="T15" fmla="*/ 816 h 900"/>
                <a:gd name="T16" fmla="*/ 0 w 2298"/>
                <a:gd name="T17" fmla="*/ 608 h 900"/>
                <a:gd name="T18" fmla="*/ 401 w 2298"/>
                <a:gd name="T19" fmla="*/ 633 h 900"/>
                <a:gd name="T20" fmla="*/ 531 w 2298"/>
                <a:gd name="T21" fmla="*/ 361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98" h="900">
                  <a:moveTo>
                    <a:pt x="531" y="361"/>
                  </a:moveTo>
                  <a:cubicBezTo>
                    <a:pt x="623" y="386"/>
                    <a:pt x="670" y="427"/>
                    <a:pt x="999" y="406"/>
                  </a:cubicBezTo>
                  <a:cubicBezTo>
                    <a:pt x="1329" y="385"/>
                    <a:pt x="1493" y="233"/>
                    <a:pt x="1547" y="188"/>
                  </a:cubicBezTo>
                  <a:lnTo>
                    <a:pt x="1325" y="131"/>
                  </a:lnTo>
                  <a:lnTo>
                    <a:pt x="2005" y="0"/>
                  </a:lnTo>
                  <a:lnTo>
                    <a:pt x="2298" y="425"/>
                  </a:lnTo>
                  <a:lnTo>
                    <a:pt x="2054" y="340"/>
                  </a:lnTo>
                  <a:cubicBezTo>
                    <a:pt x="1934" y="456"/>
                    <a:pt x="1774" y="732"/>
                    <a:pt x="1120" y="816"/>
                  </a:cubicBezTo>
                  <a:cubicBezTo>
                    <a:pt x="466" y="900"/>
                    <a:pt x="119" y="633"/>
                    <a:pt x="0" y="608"/>
                  </a:cubicBezTo>
                  <a:lnTo>
                    <a:pt x="401" y="633"/>
                  </a:lnTo>
                  <a:lnTo>
                    <a:pt x="531" y="361"/>
                  </a:lnTo>
                  <a:close/>
                </a:path>
              </a:pathLst>
            </a:custGeom>
            <a:solidFill>
              <a:srgbClr val="C0C0C0">
                <a:alpha val="58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endParaRPr lang="en-US"/>
            </a:p>
          </p:txBody>
        </p:sp>
        <p:sp>
          <p:nvSpPr>
            <p:cNvPr id="58373" name="Freeform 5"/>
            <p:cNvSpPr>
              <a:spLocks/>
            </p:cNvSpPr>
            <p:nvPr/>
          </p:nvSpPr>
          <p:spPr bwMode="gray">
            <a:xfrm>
              <a:off x="2281" y="1680"/>
              <a:ext cx="1863" cy="1144"/>
            </a:xfrm>
            <a:custGeom>
              <a:avLst/>
              <a:gdLst>
                <a:gd name="T0" fmla="*/ 474 w 1863"/>
                <a:gd name="T1" fmla="*/ 211 h 1144"/>
                <a:gd name="T2" fmla="*/ 463 w 1863"/>
                <a:gd name="T3" fmla="*/ 0 h 1144"/>
                <a:gd name="T4" fmla="*/ 0 w 1863"/>
                <a:gd name="T5" fmla="*/ 404 h 1144"/>
                <a:gd name="T6" fmla="*/ 498 w 1863"/>
                <a:gd name="T7" fmla="*/ 815 h 1144"/>
                <a:gd name="T8" fmla="*/ 490 w 1863"/>
                <a:gd name="T9" fmla="*/ 580 h 1144"/>
                <a:gd name="T10" fmla="*/ 1020 w 1863"/>
                <a:gd name="T11" fmla="*/ 663 h 1144"/>
                <a:gd name="T12" fmla="*/ 1200 w 1863"/>
                <a:gd name="T13" fmla="*/ 982 h 1144"/>
                <a:gd name="T14" fmla="*/ 1608 w 1863"/>
                <a:gd name="T15" fmla="*/ 911 h 1144"/>
                <a:gd name="T16" fmla="*/ 1762 w 1863"/>
                <a:gd name="T17" fmla="*/ 1144 h 1144"/>
                <a:gd name="T18" fmla="*/ 1739 w 1863"/>
                <a:gd name="T19" fmla="*/ 701 h 1144"/>
                <a:gd name="T20" fmla="*/ 1196 w 1863"/>
                <a:gd name="T21" fmla="*/ 296 h 1144"/>
                <a:gd name="T22" fmla="*/ 474 w 1863"/>
                <a:gd name="T23" fmla="*/ 211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3" h="1144">
                  <a:moveTo>
                    <a:pt x="474" y="211"/>
                  </a:moveTo>
                  <a:lnTo>
                    <a:pt x="463" y="0"/>
                  </a:lnTo>
                  <a:lnTo>
                    <a:pt x="0" y="404"/>
                  </a:lnTo>
                  <a:lnTo>
                    <a:pt x="498" y="815"/>
                  </a:lnTo>
                  <a:lnTo>
                    <a:pt x="490" y="580"/>
                  </a:lnTo>
                  <a:cubicBezTo>
                    <a:pt x="577" y="555"/>
                    <a:pt x="902" y="596"/>
                    <a:pt x="1020" y="663"/>
                  </a:cubicBezTo>
                  <a:cubicBezTo>
                    <a:pt x="1239" y="776"/>
                    <a:pt x="1189" y="964"/>
                    <a:pt x="1200" y="982"/>
                  </a:cubicBezTo>
                  <a:lnTo>
                    <a:pt x="1608" y="911"/>
                  </a:lnTo>
                  <a:lnTo>
                    <a:pt x="1762" y="1144"/>
                  </a:lnTo>
                  <a:cubicBezTo>
                    <a:pt x="1783" y="1109"/>
                    <a:pt x="1863" y="914"/>
                    <a:pt x="1739" y="701"/>
                  </a:cubicBezTo>
                  <a:cubicBezTo>
                    <a:pt x="1615" y="488"/>
                    <a:pt x="1492" y="406"/>
                    <a:pt x="1196" y="296"/>
                  </a:cubicBezTo>
                  <a:cubicBezTo>
                    <a:pt x="900" y="186"/>
                    <a:pt x="474" y="211"/>
                    <a:pt x="474" y="211"/>
                  </a:cubicBezTo>
                  <a:close/>
                </a:path>
              </a:pathLst>
            </a:custGeom>
            <a:solidFill>
              <a:srgbClr val="C0C0C0">
                <a:alpha val="58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endParaRPr lang="en-US"/>
            </a:p>
          </p:txBody>
        </p:sp>
        <p:sp>
          <p:nvSpPr>
            <p:cNvPr id="58374" name="Freeform 6"/>
            <p:cNvSpPr>
              <a:spLocks/>
            </p:cNvSpPr>
            <p:nvPr/>
          </p:nvSpPr>
          <p:spPr bwMode="gray">
            <a:xfrm>
              <a:off x="1443" y="1934"/>
              <a:ext cx="1018" cy="1289"/>
            </a:xfrm>
            <a:custGeom>
              <a:avLst/>
              <a:gdLst>
                <a:gd name="T0" fmla="*/ 0 w 1018"/>
                <a:gd name="T1" fmla="*/ 1220 h 1289"/>
                <a:gd name="T2" fmla="*/ 774 w 1018"/>
                <a:gd name="T3" fmla="*/ 1289 h 1289"/>
                <a:gd name="T4" fmla="*/ 966 w 1018"/>
                <a:gd name="T5" fmla="*/ 866 h 1289"/>
                <a:gd name="T6" fmla="*/ 733 w 1018"/>
                <a:gd name="T7" fmla="*/ 935 h 1289"/>
                <a:gd name="T8" fmla="*/ 602 w 1018"/>
                <a:gd name="T9" fmla="*/ 629 h 1289"/>
                <a:gd name="T10" fmla="*/ 1018 w 1018"/>
                <a:gd name="T11" fmla="*/ 346 h 1289"/>
                <a:gd name="T12" fmla="*/ 777 w 1018"/>
                <a:gd name="T13" fmla="*/ 156 h 1289"/>
                <a:gd name="T14" fmla="*/ 976 w 1018"/>
                <a:gd name="T15" fmla="*/ 0 h 1289"/>
                <a:gd name="T16" fmla="*/ 346 w 1018"/>
                <a:gd name="T17" fmla="*/ 233 h 1289"/>
                <a:gd name="T18" fmla="*/ 21 w 1018"/>
                <a:gd name="T19" fmla="*/ 669 h 1289"/>
                <a:gd name="T20" fmla="*/ 209 w 1018"/>
                <a:gd name="T21" fmla="*/ 1139 h 1289"/>
                <a:gd name="T22" fmla="*/ 0 w 1018"/>
                <a:gd name="T23" fmla="*/ 122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8" h="1289">
                  <a:moveTo>
                    <a:pt x="0" y="1220"/>
                  </a:moveTo>
                  <a:lnTo>
                    <a:pt x="774" y="1289"/>
                  </a:lnTo>
                  <a:lnTo>
                    <a:pt x="966" y="866"/>
                  </a:lnTo>
                  <a:lnTo>
                    <a:pt x="733" y="935"/>
                  </a:lnTo>
                  <a:cubicBezTo>
                    <a:pt x="672" y="896"/>
                    <a:pt x="552" y="799"/>
                    <a:pt x="602" y="629"/>
                  </a:cubicBezTo>
                  <a:cubicBezTo>
                    <a:pt x="653" y="458"/>
                    <a:pt x="984" y="345"/>
                    <a:pt x="1018" y="346"/>
                  </a:cubicBezTo>
                  <a:lnTo>
                    <a:pt x="777" y="156"/>
                  </a:lnTo>
                  <a:lnTo>
                    <a:pt x="976" y="0"/>
                  </a:lnTo>
                  <a:cubicBezTo>
                    <a:pt x="727" y="41"/>
                    <a:pt x="502" y="123"/>
                    <a:pt x="346" y="233"/>
                  </a:cubicBezTo>
                  <a:cubicBezTo>
                    <a:pt x="189" y="343"/>
                    <a:pt x="44" y="517"/>
                    <a:pt x="21" y="669"/>
                  </a:cubicBezTo>
                  <a:cubicBezTo>
                    <a:pt x="7" y="814"/>
                    <a:pt x="62" y="1010"/>
                    <a:pt x="209" y="1139"/>
                  </a:cubicBezTo>
                  <a:lnTo>
                    <a:pt x="0" y="1220"/>
                  </a:lnTo>
                  <a:close/>
                </a:path>
              </a:pathLst>
            </a:custGeom>
            <a:solidFill>
              <a:srgbClr val="C0C0C0">
                <a:alpha val="58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endParaRPr lang="en-US"/>
            </a:p>
          </p:txBody>
        </p:sp>
      </p:grpSp>
      <p:grpSp>
        <p:nvGrpSpPr>
          <p:cNvPr id="5" name="Group 4"/>
          <p:cNvGrpSpPr/>
          <p:nvPr/>
        </p:nvGrpSpPr>
        <p:grpSpPr>
          <a:xfrm>
            <a:off x="2819400" y="2170798"/>
            <a:ext cx="6324600" cy="2332326"/>
            <a:chOff x="3190600" y="2170798"/>
            <a:chExt cx="5953400" cy="2332326"/>
          </a:xfrm>
        </p:grpSpPr>
        <p:sp>
          <p:nvSpPr>
            <p:cNvPr id="58377" name="Freeform 9"/>
            <p:cNvSpPr>
              <a:spLocks/>
            </p:cNvSpPr>
            <p:nvPr/>
          </p:nvSpPr>
          <p:spPr bwMode="gray">
            <a:xfrm>
              <a:off x="3190600" y="2170798"/>
              <a:ext cx="4721528" cy="2332326"/>
            </a:xfrm>
            <a:custGeom>
              <a:avLst/>
              <a:gdLst>
                <a:gd name="T0" fmla="*/ 474 w 1863"/>
                <a:gd name="T1" fmla="*/ 211 h 1144"/>
                <a:gd name="T2" fmla="*/ 463 w 1863"/>
                <a:gd name="T3" fmla="*/ 0 h 1144"/>
                <a:gd name="T4" fmla="*/ 0 w 1863"/>
                <a:gd name="T5" fmla="*/ 404 h 1144"/>
                <a:gd name="T6" fmla="*/ 498 w 1863"/>
                <a:gd name="T7" fmla="*/ 815 h 1144"/>
                <a:gd name="T8" fmla="*/ 490 w 1863"/>
                <a:gd name="T9" fmla="*/ 580 h 1144"/>
                <a:gd name="T10" fmla="*/ 1020 w 1863"/>
                <a:gd name="T11" fmla="*/ 663 h 1144"/>
                <a:gd name="T12" fmla="*/ 1200 w 1863"/>
                <a:gd name="T13" fmla="*/ 982 h 1144"/>
                <a:gd name="T14" fmla="*/ 1608 w 1863"/>
                <a:gd name="T15" fmla="*/ 911 h 1144"/>
                <a:gd name="T16" fmla="*/ 1762 w 1863"/>
                <a:gd name="T17" fmla="*/ 1144 h 1144"/>
                <a:gd name="T18" fmla="*/ 1739 w 1863"/>
                <a:gd name="T19" fmla="*/ 701 h 1144"/>
                <a:gd name="T20" fmla="*/ 1196 w 1863"/>
                <a:gd name="T21" fmla="*/ 296 h 1144"/>
                <a:gd name="T22" fmla="*/ 474 w 1863"/>
                <a:gd name="T23" fmla="*/ 211 h 1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863" h="1144">
                  <a:moveTo>
                    <a:pt x="474" y="211"/>
                  </a:moveTo>
                  <a:lnTo>
                    <a:pt x="463" y="0"/>
                  </a:lnTo>
                  <a:lnTo>
                    <a:pt x="0" y="404"/>
                  </a:lnTo>
                  <a:lnTo>
                    <a:pt x="498" y="815"/>
                  </a:lnTo>
                  <a:lnTo>
                    <a:pt x="490" y="580"/>
                  </a:lnTo>
                  <a:cubicBezTo>
                    <a:pt x="577" y="555"/>
                    <a:pt x="902" y="596"/>
                    <a:pt x="1020" y="663"/>
                  </a:cubicBezTo>
                  <a:cubicBezTo>
                    <a:pt x="1239" y="776"/>
                    <a:pt x="1189" y="964"/>
                    <a:pt x="1200" y="982"/>
                  </a:cubicBezTo>
                  <a:lnTo>
                    <a:pt x="1608" y="911"/>
                  </a:lnTo>
                  <a:lnTo>
                    <a:pt x="1762" y="1144"/>
                  </a:lnTo>
                  <a:cubicBezTo>
                    <a:pt x="1783" y="1109"/>
                    <a:pt x="1863" y="914"/>
                    <a:pt x="1739" y="701"/>
                  </a:cubicBezTo>
                  <a:cubicBezTo>
                    <a:pt x="1615" y="488"/>
                    <a:pt x="1492" y="406"/>
                    <a:pt x="1196" y="296"/>
                  </a:cubicBezTo>
                  <a:cubicBezTo>
                    <a:pt x="900" y="186"/>
                    <a:pt x="474" y="211"/>
                    <a:pt x="474" y="211"/>
                  </a:cubicBezTo>
                  <a:close/>
                </a:path>
              </a:pathLst>
            </a:custGeom>
            <a:gradFill rotWithShape="1">
              <a:gsLst>
                <a:gs pos="0">
                  <a:schemeClr val="folHlink"/>
                </a:gs>
                <a:gs pos="100000">
                  <a:schemeClr val="folHlink">
                    <a:gamma/>
                    <a:tint val="57255"/>
                    <a:invGamma/>
                  </a:scheme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algn="ctr"/>
              <a:endParaRPr lang="en-US"/>
            </a:p>
          </p:txBody>
        </p:sp>
        <p:sp>
          <p:nvSpPr>
            <p:cNvPr id="58380" name="AutoShape 12"/>
            <p:cNvSpPr>
              <a:spLocks/>
            </p:cNvSpPr>
            <p:nvPr/>
          </p:nvSpPr>
          <p:spPr bwMode="auto">
            <a:xfrm>
              <a:off x="7086600" y="2177990"/>
              <a:ext cx="2057400" cy="717610"/>
            </a:xfrm>
            <a:prstGeom prst="accentCallout2">
              <a:avLst>
                <a:gd name="adj1" fmla="val 12500"/>
                <a:gd name="adj2" fmla="val -2778"/>
                <a:gd name="adj3" fmla="val 15463"/>
                <a:gd name="adj4" fmla="val -22421"/>
                <a:gd name="adj5" fmla="val 177846"/>
                <a:gd name="adj6" fmla="val -22306"/>
              </a:avLst>
            </a:prstGeom>
            <a:noFill/>
            <a:ln w="9525">
              <a:solidFill>
                <a:schemeClr val="folHlink"/>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r>
                <a:rPr lang="en-US" sz="2400" b="1"/>
                <a:t>Phải có tâm, có tầm; phải tâm huyết với Nhà trường, với nghề nghiệp</a:t>
              </a:r>
              <a:endParaRPr lang="en-US" sz="2400" b="1">
                <a:solidFill>
                  <a:srgbClr val="1C1C1C"/>
                </a:solidFill>
                <a:cs typeface="Arial" charset="0"/>
              </a:endParaRPr>
            </a:p>
          </p:txBody>
        </p:sp>
      </p:grpSp>
      <p:grpSp>
        <p:nvGrpSpPr>
          <p:cNvPr id="3" name="Group 2"/>
          <p:cNvGrpSpPr/>
          <p:nvPr/>
        </p:nvGrpSpPr>
        <p:grpSpPr>
          <a:xfrm>
            <a:off x="2100822" y="4115762"/>
            <a:ext cx="6086595" cy="2437438"/>
            <a:chOff x="2100822" y="4115762"/>
            <a:chExt cx="6086595" cy="2437438"/>
          </a:xfrm>
        </p:grpSpPr>
        <p:sp>
          <p:nvSpPr>
            <p:cNvPr id="58376" name="Freeform 8"/>
            <p:cNvSpPr>
              <a:spLocks/>
            </p:cNvSpPr>
            <p:nvPr/>
          </p:nvSpPr>
          <p:spPr bwMode="gray">
            <a:xfrm>
              <a:off x="2100822" y="4115762"/>
              <a:ext cx="5823978" cy="1834872"/>
            </a:xfrm>
            <a:custGeom>
              <a:avLst/>
              <a:gdLst>
                <a:gd name="T0" fmla="*/ 531 w 2298"/>
                <a:gd name="T1" fmla="*/ 361 h 900"/>
                <a:gd name="T2" fmla="*/ 999 w 2298"/>
                <a:gd name="T3" fmla="*/ 406 h 900"/>
                <a:gd name="T4" fmla="*/ 1547 w 2298"/>
                <a:gd name="T5" fmla="*/ 188 h 900"/>
                <a:gd name="T6" fmla="*/ 1325 w 2298"/>
                <a:gd name="T7" fmla="*/ 131 h 900"/>
                <a:gd name="T8" fmla="*/ 2005 w 2298"/>
                <a:gd name="T9" fmla="*/ 0 h 900"/>
                <a:gd name="T10" fmla="*/ 2298 w 2298"/>
                <a:gd name="T11" fmla="*/ 425 h 900"/>
                <a:gd name="T12" fmla="*/ 2054 w 2298"/>
                <a:gd name="T13" fmla="*/ 340 h 900"/>
                <a:gd name="T14" fmla="*/ 1120 w 2298"/>
                <a:gd name="T15" fmla="*/ 816 h 900"/>
                <a:gd name="T16" fmla="*/ 0 w 2298"/>
                <a:gd name="T17" fmla="*/ 608 h 900"/>
                <a:gd name="T18" fmla="*/ 401 w 2298"/>
                <a:gd name="T19" fmla="*/ 633 h 900"/>
                <a:gd name="T20" fmla="*/ 531 w 2298"/>
                <a:gd name="T21" fmla="*/ 361 h 9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98" h="900">
                  <a:moveTo>
                    <a:pt x="531" y="361"/>
                  </a:moveTo>
                  <a:cubicBezTo>
                    <a:pt x="623" y="386"/>
                    <a:pt x="670" y="427"/>
                    <a:pt x="999" y="406"/>
                  </a:cubicBezTo>
                  <a:cubicBezTo>
                    <a:pt x="1329" y="385"/>
                    <a:pt x="1493" y="233"/>
                    <a:pt x="1547" y="188"/>
                  </a:cubicBezTo>
                  <a:lnTo>
                    <a:pt x="1325" y="131"/>
                  </a:lnTo>
                  <a:lnTo>
                    <a:pt x="2005" y="0"/>
                  </a:lnTo>
                  <a:lnTo>
                    <a:pt x="2298" y="425"/>
                  </a:lnTo>
                  <a:lnTo>
                    <a:pt x="2054" y="340"/>
                  </a:lnTo>
                  <a:cubicBezTo>
                    <a:pt x="1934" y="456"/>
                    <a:pt x="1774" y="732"/>
                    <a:pt x="1120" y="816"/>
                  </a:cubicBezTo>
                  <a:cubicBezTo>
                    <a:pt x="466" y="900"/>
                    <a:pt x="119" y="633"/>
                    <a:pt x="0" y="608"/>
                  </a:cubicBezTo>
                  <a:lnTo>
                    <a:pt x="401" y="633"/>
                  </a:lnTo>
                  <a:lnTo>
                    <a:pt x="531" y="361"/>
                  </a:lnTo>
                  <a:close/>
                </a:path>
              </a:pathLst>
            </a:custGeom>
            <a:solidFill>
              <a:srgbClr val="00B05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endParaRPr lang="en-US"/>
            </a:p>
          </p:txBody>
        </p:sp>
        <p:sp>
          <p:nvSpPr>
            <p:cNvPr id="58381" name="AutoShape 13"/>
            <p:cNvSpPr>
              <a:spLocks/>
            </p:cNvSpPr>
            <p:nvPr/>
          </p:nvSpPr>
          <p:spPr bwMode="auto">
            <a:xfrm>
              <a:off x="4268560" y="6118693"/>
              <a:ext cx="3918857" cy="434507"/>
            </a:xfrm>
            <a:prstGeom prst="accentCallout2">
              <a:avLst>
                <a:gd name="adj1" fmla="val 13384"/>
                <a:gd name="adj2" fmla="val -2500"/>
                <a:gd name="adj3" fmla="val 13384"/>
                <a:gd name="adj4" fmla="val -14792"/>
                <a:gd name="adj5" fmla="val -168483"/>
                <a:gd name="adj6" fmla="val -15063"/>
              </a:avLst>
            </a:prstGeom>
            <a:noFill/>
            <a:ln w="9525">
              <a:solidFill>
                <a:schemeClr val="hlink"/>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eaLnBrk="0" hangingPunct="0"/>
              <a:r>
                <a:rPr lang="en-US" sz="2400" b="1"/>
                <a:t>Phải dám nghĩ, dám làm và dám chịu trách nhiệm</a:t>
              </a:r>
              <a:endParaRPr lang="en-US" sz="2400" b="1">
                <a:solidFill>
                  <a:srgbClr val="1C1C1C"/>
                </a:solidFill>
                <a:cs typeface="Arial" charset="0"/>
              </a:endParaRPr>
            </a:p>
          </p:txBody>
        </p:sp>
      </p:grpSp>
      <p:grpSp>
        <p:nvGrpSpPr>
          <p:cNvPr id="4" name="Group 3"/>
          <p:cNvGrpSpPr/>
          <p:nvPr/>
        </p:nvGrpSpPr>
        <p:grpSpPr>
          <a:xfrm>
            <a:off x="-152400" y="2047618"/>
            <a:ext cx="3799187" cy="3268966"/>
            <a:chOff x="-152400" y="2047618"/>
            <a:chExt cx="3799187" cy="3268966"/>
          </a:xfrm>
        </p:grpSpPr>
        <p:sp>
          <p:nvSpPr>
            <p:cNvPr id="58378" name="Freeform 10"/>
            <p:cNvSpPr>
              <a:spLocks/>
            </p:cNvSpPr>
            <p:nvPr/>
          </p:nvSpPr>
          <p:spPr bwMode="gray">
            <a:xfrm>
              <a:off x="1066800" y="2688640"/>
              <a:ext cx="2579987" cy="2627944"/>
            </a:xfrm>
            <a:custGeom>
              <a:avLst/>
              <a:gdLst>
                <a:gd name="T0" fmla="*/ 0 w 1018"/>
                <a:gd name="T1" fmla="*/ 1220 h 1289"/>
                <a:gd name="T2" fmla="*/ 774 w 1018"/>
                <a:gd name="T3" fmla="*/ 1289 h 1289"/>
                <a:gd name="T4" fmla="*/ 966 w 1018"/>
                <a:gd name="T5" fmla="*/ 866 h 1289"/>
                <a:gd name="T6" fmla="*/ 733 w 1018"/>
                <a:gd name="T7" fmla="*/ 935 h 1289"/>
                <a:gd name="T8" fmla="*/ 602 w 1018"/>
                <a:gd name="T9" fmla="*/ 629 h 1289"/>
                <a:gd name="T10" fmla="*/ 1018 w 1018"/>
                <a:gd name="T11" fmla="*/ 346 h 1289"/>
                <a:gd name="T12" fmla="*/ 777 w 1018"/>
                <a:gd name="T13" fmla="*/ 156 h 1289"/>
                <a:gd name="T14" fmla="*/ 976 w 1018"/>
                <a:gd name="T15" fmla="*/ 0 h 1289"/>
                <a:gd name="T16" fmla="*/ 346 w 1018"/>
                <a:gd name="T17" fmla="*/ 233 h 1289"/>
                <a:gd name="T18" fmla="*/ 21 w 1018"/>
                <a:gd name="T19" fmla="*/ 669 h 1289"/>
                <a:gd name="T20" fmla="*/ 209 w 1018"/>
                <a:gd name="T21" fmla="*/ 1139 h 1289"/>
                <a:gd name="T22" fmla="*/ 0 w 1018"/>
                <a:gd name="T23" fmla="*/ 1220 h 1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8" h="1289">
                  <a:moveTo>
                    <a:pt x="0" y="1220"/>
                  </a:moveTo>
                  <a:lnTo>
                    <a:pt x="774" y="1289"/>
                  </a:lnTo>
                  <a:lnTo>
                    <a:pt x="966" y="866"/>
                  </a:lnTo>
                  <a:lnTo>
                    <a:pt x="733" y="935"/>
                  </a:lnTo>
                  <a:cubicBezTo>
                    <a:pt x="672" y="896"/>
                    <a:pt x="552" y="799"/>
                    <a:pt x="602" y="629"/>
                  </a:cubicBezTo>
                  <a:cubicBezTo>
                    <a:pt x="653" y="458"/>
                    <a:pt x="984" y="345"/>
                    <a:pt x="1018" y="346"/>
                  </a:cubicBezTo>
                  <a:lnTo>
                    <a:pt x="777" y="156"/>
                  </a:lnTo>
                  <a:lnTo>
                    <a:pt x="976" y="0"/>
                  </a:lnTo>
                  <a:cubicBezTo>
                    <a:pt x="727" y="41"/>
                    <a:pt x="502" y="123"/>
                    <a:pt x="346" y="233"/>
                  </a:cubicBezTo>
                  <a:cubicBezTo>
                    <a:pt x="189" y="343"/>
                    <a:pt x="44" y="517"/>
                    <a:pt x="21" y="669"/>
                  </a:cubicBezTo>
                  <a:cubicBezTo>
                    <a:pt x="7" y="814"/>
                    <a:pt x="62" y="1010"/>
                    <a:pt x="209" y="1139"/>
                  </a:cubicBezTo>
                  <a:lnTo>
                    <a:pt x="0" y="1220"/>
                  </a:lnTo>
                  <a:close/>
                </a:path>
              </a:pathLst>
            </a:custGeom>
            <a:gradFill rotWithShape="1">
              <a:gsLst>
                <a:gs pos="0">
                  <a:schemeClr val="accent2">
                    <a:gamma/>
                    <a:tint val="69804"/>
                    <a:invGamma/>
                  </a:schemeClr>
                </a:gs>
                <a:gs pos="100000">
                  <a:schemeClr val="accent2"/>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40161" dir="20493903" algn="ctr" rotWithShape="0">
                      <a:schemeClr val="bg2">
                        <a:alpha val="50000"/>
                      </a:schemeClr>
                    </a:outerShdw>
                  </a:effectLst>
                </a14:hiddenEffects>
              </a:ext>
            </a:extLst>
          </p:spPr>
          <p:txBody>
            <a:bodyPr/>
            <a:lstStyle/>
            <a:p>
              <a:pPr algn="ctr"/>
              <a:endParaRPr lang="en-US"/>
            </a:p>
          </p:txBody>
        </p:sp>
        <p:sp>
          <p:nvSpPr>
            <p:cNvPr id="58382" name="AutoShape 14"/>
            <p:cNvSpPr>
              <a:spLocks/>
            </p:cNvSpPr>
            <p:nvPr/>
          </p:nvSpPr>
          <p:spPr bwMode="auto">
            <a:xfrm>
              <a:off x="-152400" y="2047618"/>
              <a:ext cx="2313372" cy="543182"/>
            </a:xfrm>
            <a:prstGeom prst="accentCallout2">
              <a:avLst>
                <a:gd name="adj1" fmla="val 11843"/>
                <a:gd name="adj2" fmla="val 103477"/>
                <a:gd name="adj3" fmla="val 11843"/>
                <a:gd name="adj4" fmla="val 120856"/>
                <a:gd name="adj5" fmla="val 249213"/>
                <a:gd name="adj6" fmla="val 121216"/>
              </a:avLst>
            </a:prstGeom>
            <a:noFill/>
            <a:ln w="9525">
              <a:solidFill>
                <a:schemeClr val="accent2"/>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0" hangingPunct="0"/>
              <a:r>
                <a:rPr lang="en-US" sz="2400" b="1"/>
                <a:t>Phải làm gương cho cán bộ, giáo viên, nhân viên noi theo</a:t>
              </a:r>
              <a:endParaRPr lang="en-US" sz="2400" b="1">
                <a:solidFill>
                  <a:srgbClr val="1C1C1C"/>
                </a:solidFill>
                <a:cs typeface="Arial" charset="0"/>
              </a:endParaRPr>
            </a:p>
          </p:txBody>
        </p:sp>
      </p:grpSp>
      <p:sp>
        <p:nvSpPr>
          <p:cNvPr id="58379" name="Text Box 11"/>
          <p:cNvSpPr txBox="1">
            <a:spLocks noChangeArrowheads="1"/>
          </p:cNvSpPr>
          <p:nvPr/>
        </p:nvSpPr>
        <p:spPr bwMode="gray">
          <a:xfrm>
            <a:off x="2743200" y="3657600"/>
            <a:ext cx="3276601"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2400" b="1">
                <a:ln w="12700">
                  <a:solidFill>
                    <a:srgbClr val="C00000"/>
                  </a:solidFill>
                  <a:prstDash val="solid"/>
                </a:ln>
                <a:solidFill>
                  <a:srgbClr val="FF0000"/>
                </a:solidFill>
                <a:effectLst>
                  <a:outerShdw blurRad="50800" dist="38100" dir="10800000" algn="r" rotWithShape="0">
                    <a:prstClr val="black">
                      <a:alpha val="40000"/>
                    </a:prstClr>
                  </a:outerShdw>
                </a:effectLst>
              </a:rPr>
              <a:t>Yêu cầu đối với cán bộ lãnh đạo và cán bộ chủ chốt</a:t>
            </a:r>
            <a:endParaRPr lang="en-US" sz="2400" b="1">
              <a:ln w="12700">
                <a:solidFill>
                  <a:srgbClr val="C00000"/>
                </a:solidFill>
                <a:prstDash val="solid"/>
              </a:ln>
              <a:solidFill>
                <a:srgbClr val="FF0000"/>
              </a:solidFill>
              <a:effectLst>
                <a:outerShdw blurRad="50800" dist="38100" dir="10800000" algn="r" rotWithShape="0">
                  <a:prstClr val="black">
                    <a:alpha val="40000"/>
                  </a:prstClr>
                </a:outerShdw>
              </a:effectLst>
              <a:cs typeface="Arial" charset="0"/>
            </a:endParaRPr>
          </a:p>
        </p:txBody>
      </p:sp>
      <p:pic>
        <p:nvPicPr>
          <p:cNvPr id="19" name="Picture 60" descr="E:\DO HOA\LOGO LYTC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29600" y="6019800"/>
            <a:ext cx="685800" cy="68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58379">
                                            <p:txEl>
                                              <p:pRg st="0" end="0"/>
                                            </p:txEl>
                                          </p:spTgt>
                                        </p:tgtEl>
                                        <p:attrNameLst>
                                          <p:attrName>style.visibility</p:attrName>
                                        </p:attrNameLst>
                                      </p:cBhvr>
                                      <p:to>
                                        <p:strVal val="visible"/>
                                      </p:to>
                                    </p:set>
                                    <p:animEffect transition="in" filter="circle(in)">
                                      <p:cBhvr>
                                        <p:cTn id="7" dur="2000"/>
                                        <p:tgtEl>
                                          <p:spTgt spid="58379">
                                            <p:txEl>
                                              <p:pRg st="0" end="0"/>
                                            </p:txEl>
                                          </p:spTgt>
                                        </p:tgtEl>
                                      </p:cBhvr>
                                    </p:animEffect>
                                  </p:childTnLst>
                                </p:cTn>
                              </p:par>
                            </p:childTnLst>
                          </p:cTn>
                        </p:par>
                        <p:par>
                          <p:cTn id="8" fill="hold">
                            <p:stCondLst>
                              <p:cond delay="2000"/>
                            </p:stCondLst>
                            <p:childTnLst>
                              <p:par>
                                <p:cTn id="9" presetID="42"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anim calcmode="lin" valueType="num">
                                      <p:cBhvr>
                                        <p:cTn id="12" dur="1000" fill="hold"/>
                                        <p:tgtEl>
                                          <p:spTgt spid="5"/>
                                        </p:tgtEl>
                                        <p:attrNameLst>
                                          <p:attrName>ppt_x</p:attrName>
                                        </p:attrNameLst>
                                      </p:cBhvr>
                                      <p:tavLst>
                                        <p:tav tm="0">
                                          <p:val>
                                            <p:strVal val="#ppt_x"/>
                                          </p:val>
                                        </p:tav>
                                        <p:tav tm="100000">
                                          <p:val>
                                            <p:strVal val="#ppt_x"/>
                                          </p:val>
                                        </p:tav>
                                      </p:tavLst>
                                    </p:anim>
                                    <p:anim calcmode="lin" valueType="num">
                                      <p:cBhvr>
                                        <p:cTn id="13" dur="1000" fill="hold"/>
                                        <p:tgtEl>
                                          <p:spTgt spid="5"/>
                                        </p:tgtEl>
                                        <p:attrNameLst>
                                          <p:attrName>ppt_y</p:attrName>
                                        </p:attrNameLst>
                                      </p:cBhvr>
                                      <p:tavLst>
                                        <p:tav tm="0">
                                          <p:val>
                                            <p:strVal val="#ppt_y+.1"/>
                                          </p:val>
                                        </p:tav>
                                        <p:tav tm="100000">
                                          <p:val>
                                            <p:strVal val="#ppt_y"/>
                                          </p:val>
                                        </p:tav>
                                      </p:tavLst>
                                    </p:anim>
                                  </p:childTnLst>
                                </p:cTn>
                              </p:par>
                            </p:childTnLst>
                          </p:cTn>
                        </p:par>
                        <p:par>
                          <p:cTn id="14" fill="hold">
                            <p:stCondLst>
                              <p:cond delay="3000"/>
                            </p:stCondLst>
                            <p:childTnLst>
                              <p:par>
                                <p:cTn id="15" presetID="42" presetClass="entr" presetSubtype="0"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fade">
                                      <p:cBhvr>
                                        <p:cTn id="17" dur="1000"/>
                                        <p:tgtEl>
                                          <p:spTgt spid="3"/>
                                        </p:tgtEl>
                                      </p:cBhvr>
                                    </p:animEffect>
                                    <p:anim calcmode="lin" valueType="num">
                                      <p:cBhvr>
                                        <p:cTn id="18" dur="1000" fill="hold"/>
                                        <p:tgtEl>
                                          <p:spTgt spid="3"/>
                                        </p:tgtEl>
                                        <p:attrNameLst>
                                          <p:attrName>ppt_x</p:attrName>
                                        </p:attrNameLst>
                                      </p:cBhvr>
                                      <p:tavLst>
                                        <p:tav tm="0">
                                          <p:val>
                                            <p:strVal val="#ppt_x"/>
                                          </p:val>
                                        </p:tav>
                                        <p:tav tm="100000">
                                          <p:val>
                                            <p:strVal val="#ppt_x"/>
                                          </p:val>
                                        </p:tav>
                                      </p:tavLst>
                                    </p:anim>
                                    <p:anim calcmode="lin" valueType="num">
                                      <p:cBhvr>
                                        <p:cTn id="19" dur="1000" fill="hold"/>
                                        <p:tgtEl>
                                          <p:spTgt spid="3"/>
                                        </p:tgtEl>
                                        <p:attrNameLst>
                                          <p:attrName>ppt_y</p:attrName>
                                        </p:attrNameLst>
                                      </p:cBhvr>
                                      <p:tavLst>
                                        <p:tav tm="0">
                                          <p:val>
                                            <p:strVal val="#ppt_y+.1"/>
                                          </p:val>
                                        </p:tav>
                                        <p:tav tm="100000">
                                          <p:val>
                                            <p:strVal val="#ppt_y"/>
                                          </p:val>
                                        </p:tav>
                                      </p:tavLst>
                                    </p:anim>
                                  </p:childTnLst>
                                </p:cTn>
                              </p:par>
                            </p:childTnLst>
                          </p:cTn>
                        </p:par>
                        <p:par>
                          <p:cTn id="20" fill="hold">
                            <p:stCondLst>
                              <p:cond delay="4000"/>
                            </p:stCondLst>
                            <p:childTnLst>
                              <p:par>
                                <p:cTn id="21" presetID="42"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
                                          </p:val>
                                        </p:tav>
                                        <p:tav tm="100000">
                                          <p:val>
                                            <p:strVal val="#ppt_x"/>
                                          </p:val>
                                        </p:tav>
                                      </p:tavLst>
                                    </p:anim>
                                    <p:anim calcmode="lin" valueType="num">
                                      <p:cBhvr>
                                        <p:cTn id="2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228600" y="304800"/>
            <a:ext cx="8686800" cy="563563"/>
          </a:xfrm>
        </p:spPr>
        <p:txBody>
          <a:bodyPr/>
          <a:lstStyle/>
          <a:p>
            <a:pPr lvl="0"/>
            <a:r>
              <a:rPr lang="en-US" smtClean="0">
                <a:latin typeface="UTM American Sans"/>
              </a:rPr>
              <a:t>CÔNG TÁC CHÍNH TRỊ TƯ TƯỞNG</a:t>
            </a:r>
            <a:endParaRPr lang="en-US">
              <a:latin typeface="UTM American Sans"/>
            </a:endParaRPr>
          </a:p>
        </p:txBody>
      </p:sp>
      <p:grpSp>
        <p:nvGrpSpPr>
          <p:cNvPr id="2" name="Group 1"/>
          <p:cNvGrpSpPr/>
          <p:nvPr/>
        </p:nvGrpSpPr>
        <p:grpSpPr>
          <a:xfrm>
            <a:off x="228600" y="1524000"/>
            <a:ext cx="4343400" cy="2462212"/>
            <a:chOff x="81886" y="1447799"/>
            <a:chExt cx="4566314" cy="2541640"/>
          </a:xfrm>
        </p:grpSpPr>
        <p:sp>
          <p:nvSpPr>
            <p:cNvPr id="59396" name="Freeform 4"/>
            <p:cNvSpPr>
              <a:spLocks/>
            </p:cNvSpPr>
            <p:nvPr/>
          </p:nvSpPr>
          <p:spPr bwMode="ltGray">
            <a:xfrm>
              <a:off x="81886" y="1447799"/>
              <a:ext cx="4566314" cy="2438401"/>
            </a:xfrm>
            <a:custGeom>
              <a:avLst/>
              <a:gdLst>
                <a:gd name="T0" fmla="*/ 2304 w 2305"/>
                <a:gd name="T1" fmla="*/ 691 h 1184"/>
                <a:gd name="T2" fmla="*/ 1991 w 2305"/>
                <a:gd name="T3" fmla="*/ 833 h 1184"/>
                <a:gd name="T4" fmla="*/ 1817 w 2305"/>
                <a:gd name="T5" fmla="*/ 1184 h 1184"/>
                <a:gd name="T6" fmla="*/ 0 w 2305"/>
                <a:gd name="T7" fmla="*/ 1184 h 1184"/>
                <a:gd name="T8" fmla="*/ 0 w 2305"/>
                <a:gd name="T9" fmla="*/ 1 h 1184"/>
                <a:gd name="T10" fmla="*/ 2305 w 2305"/>
                <a:gd name="T11" fmla="*/ 0 h 1184"/>
                <a:gd name="T12" fmla="*/ 2304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691"/>
                  </a:moveTo>
                  <a:cubicBezTo>
                    <a:pt x="2183" y="700"/>
                    <a:pt x="2056" y="766"/>
                    <a:pt x="1991" y="833"/>
                  </a:cubicBezTo>
                  <a:cubicBezTo>
                    <a:pt x="1926" y="900"/>
                    <a:pt x="1835" y="1007"/>
                    <a:pt x="1817" y="1184"/>
                  </a:cubicBezTo>
                  <a:lnTo>
                    <a:pt x="0" y="1184"/>
                  </a:lnTo>
                  <a:lnTo>
                    <a:pt x="0" y="1"/>
                  </a:lnTo>
                  <a:lnTo>
                    <a:pt x="2305" y="0"/>
                  </a:lnTo>
                  <a:lnTo>
                    <a:pt x="2304" y="691"/>
                  </a:lnTo>
                  <a:close/>
                </a:path>
              </a:pathLst>
            </a:custGeom>
            <a:solidFill>
              <a:schemeClr val="accent6">
                <a:alpha val="50000"/>
              </a:schemeClr>
            </a:solidFill>
            <a:ln w="9525" cap="flat" cmpd="sng">
              <a:prstDash val="solid"/>
              <a:round/>
              <a:headEnd/>
              <a:tailEnd/>
            </a:ln>
            <a:effectLst/>
            <a:scene3d>
              <a:camera prst="legacyPerspectiveFront"/>
              <a:lightRig rig="legacyFlat3" dir="b"/>
            </a:scene3d>
            <a:sp3d extrusionH="176200" prstMaterial="legacyMatte">
              <a:bevelT w="13500" h="13500" prst="angle"/>
              <a:bevelB w="13500" h="13500" prst="angle"/>
              <a:extrusionClr>
                <a:srgbClr val="B2B2B2"/>
              </a:extrusionClr>
            </a:sp3d>
          </p:spPr>
          <p:txBody>
            <a:bodyPr wrap="none" anchor="ctr">
              <a:flatTx/>
            </a:bodyPr>
            <a:lstStyle/>
            <a:p>
              <a:endParaRPr lang="en-US">
                <a:solidFill>
                  <a:schemeClr val="accent1"/>
                </a:solidFill>
              </a:endParaRPr>
            </a:p>
          </p:txBody>
        </p:sp>
        <p:sp>
          <p:nvSpPr>
            <p:cNvPr id="59413" name="Rectangle 21"/>
            <p:cNvSpPr>
              <a:spLocks noChangeArrowheads="1"/>
            </p:cNvSpPr>
            <p:nvPr/>
          </p:nvSpPr>
          <p:spPr bwMode="gray">
            <a:xfrm>
              <a:off x="152400" y="1447799"/>
              <a:ext cx="3694465" cy="2541640"/>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lnSpc>
                  <a:spcPct val="110000"/>
                </a:lnSpc>
              </a:pPr>
              <a:r>
                <a:rPr lang="en-US" sz="2000"/>
                <a:t>Đảng bộ và chính quyền Nhà trường phối hợp với các tổ chức đoàn thể thực hiện triển khai, quán triệt và thực hiện các chủ trương của Đảng và chính sách, pháp luật của Nhà nước</a:t>
              </a:r>
              <a:endParaRPr lang="en-US" sz="2000">
                <a:cs typeface="Arial" charset="0"/>
              </a:endParaRPr>
            </a:p>
          </p:txBody>
        </p:sp>
      </p:grpSp>
      <p:grpSp>
        <p:nvGrpSpPr>
          <p:cNvPr id="5" name="Group 4"/>
          <p:cNvGrpSpPr/>
          <p:nvPr/>
        </p:nvGrpSpPr>
        <p:grpSpPr>
          <a:xfrm>
            <a:off x="228600" y="4098535"/>
            <a:ext cx="4344065" cy="2453452"/>
            <a:chOff x="76200" y="4098534"/>
            <a:chExt cx="4572665" cy="2595383"/>
          </a:xfrm>
        </p:grpSpPr>
        <p:sp>
          <p:nvSpPr>
            <p:cNvPr id="32" name="Rectangle 21"/>
            <p:cNvSpPr>
              <a:spLocks noChangeArrowheads="1"/>
            </p:cNvSpPr>
            <p:nvPr/>
          </p:nvSpPr>
          <p:spPr bwMode="gray">
            <a:xfrm>
              <a:off x="76200" y="4115998"/>
              <a:ext cx="3733800" cy="2435988"/>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lnSpc>
                  <a:spcPct val="110000"/>
                </a:lnSpc>
              </a:pPr>
              <a:r>
                <a:rPr lang="en-US" sz="2000"/>
                <a:t>Tăng cường công tác giáo dục chính trị tư tưởng trong cán bộ, giảng viên, nhân viên và học sinh sinh viên; giáo dục lòng yêu nghề, yêu trường và đoàn kết, xây dựng, phát triển nhà trường</a:t>
              </a:r>
              <a:endParaRPr lang="en-US" sz="2000">
                <a:cs typeface="Arial" charset="0"/>
              </a:endParaRPr>
            </a:p>
          </p:txBody>
        </p:sp>
        <p:sp>
          <p:nvSpPr>
            <p:cNvPr id="59405" name="Freeform 13"/>
            <p:cNvSpPr>
              <a:spLocks/>
            </p:cNvSpPr>
            <p:nvPr/>
          </p:nvSpPr>
          <p:spPr bwMode="gray">
            <a:xfrm>
              <a:off x="76200" y="4098534"/>
              <a:ext cx="4572665" cy="2595383"/>
            </a:xfrm>
            <a:custGeom>
              <a:avLst/>
              <a:gdLst>
                <a:gd name="T0" fmla="*/ 2304 w 2305"/>
                <a:gd name="T1" fmla="*/ 493 h 1184"/>
                <a:gd name="T2" fmla="*/ 1991 w 2305"/>
                <a:gd name="T3" fmla="*/ 351 h 1184"/>
                <a:gd name="T4" fmla="*/ 1813 w 2305"/>
                <a:gd name="T5" fmla="*/ 1 h 1184"/>
                <a:gd name="T6" fmla="*/ 0 w 2305"/>
                <a:gd name="T7" fmla="*/ 0 h 1184"/>
                <a:gd name="T8" fmla="*/ 0 w 2305"/>
                <a:gd name="T9" fmla="*/ 1183 h 1184"/>
                <a:gd name="T10" fmla="*/ 2305 w 2305"/>
                <a:gd name="T11" fmla="*/ 1184 h 1184"/>
                <a:gd name="T12" fmla="*/ 2304 w 2305"/>
                <a:gd name="T13" fmla="*/ 493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2304" y="493"/>
                  </a:moveTo>
                  <a:cubicBezTo>
                    <a:pt x="2183" y="484"/>
                    <a:pt x="2056" y="418"/>
                    <a:pt x="1991" y="351"/>
                  </a:cubicBezTo>
                  <a:cubicBezTo>
                    <a:pt x="1926" y="284"/>
                    <a:pt x="1831" y="178"/>
                    <a:pt x="1813" y="1"/>
                  </a:cubicBezTo>
                  <a:lnTo>
                    <a:pt x="0" y="0"/>
                  </a:lnTo>
                  <a:lnTo>
                    <a:pt x="0" y="1183"/>
                  </a:lnTo>
                  <a:lnTo>
                    <a:pt x="2305" y="1184"/>
                  </a:lnTo>
                  <a:lnTo>
                    <a:pt x="2304" y="493"/>
                  </a:lnTo>
                  <a:close/>
                </a:path>
              </a:pathLst>
            </a:custGeom>
            <a:solidFill>
              <a:srgbClr val="00B050">
                <a:alpha val="50000"/>
              </a:srgbClr>
            </a:solidFill>
            <a:ln w="9525" cap="flat" cmpd="sng">
              <a:prstDash val="solid"/>
              <a:round/>
              <a:headEnd type="none" w="med" len="med"/>
              <a:tailEnd type="none" w="med" len="med"/>
            </a:ln>
            <a:effectLst/>
            <a:scene3d>
              <a:camera prst="legacyPerspectiveFront"/>
              <a:lightRig rig="legacyFlat3" dir="b"/>
            </a:scene3d>
            <a:sp3d extrusionH="176200" prstMaterial="legacyMatte">
              <a:bevelT w="13500" h="13500" prst="angle"/>
              <a:bevelB w="13500" h="13500" prst="angle"/>
              <a:extrusionClr>
                <a:srgbClr val="B2B2B2"/>
              </a:extrusionClr>
            </a:sp3d>
          </p:spPr>
          <p:txBody>
            <a:bodyPr wrap="none" anchor="ctr">
              <a:flatTx/>
            </a:bodyPr>
            <a:lstStyle/>
            <a:p>
              <a:endParaRPr lang="en-US"/>
            </a:p>
          </p:txBody>
        </p:sp>
      </p:grpSp>
      <p:grpSp>
        <p:nvGrpSpPr>
          <p:cNvPr id="9" name="Group 8"/>
          <p:cNvGrpSpPr/>
          <p:nvPr/>
        </p:nvGrpSpPr>
        <p:grpSpPr>
          <a:xfrm>
            <a:off x="4739352" y="1524000"/>
            <a:ext cx="4099848" cy="2362200"/>
            <a:chOff x="4815552" y="1447799"/>
            <a:chExt cx="4252248" cy="2438401"/>
          </a:xfrm>
        </p:grpSpPr>
        <p:sp>
          <p:nvSpPr>
            <p:cNvPr id="59399" name="Freeform 7"/>
            <p:cNvSpPr>
              <a:spLocks/>
            </p:cNvSpPr>
            <p:nvPr/>
          </p:nvSpPr>
          <p:spPr bwMode="gray">
            <a:xfrm>
              <a:off x="4815552" y="1447799"/>
              <a:ext cx="4252248" cy="2438401"/>
            </a:xfrm>
            <a:custGeom>
              <a:avLst/>
              <a:gdLst>
                <a:gd name="T0" fmla="*/ 1 w 2305"/>
                <a:gd name="T1" fmla="*/ 691 h 1184"/>
                <a:gd name="T2" fmla="*/ 314 w 2305"/>
                <a:gd name="T3" fmla="*/ 833 h 1184"/>
                <a:gd name="T4" fmla="*/ 481 w 2305"/>
                <a:gd name="T5" fmla="*/ 1182 h 1184"/>
                <a:gd name="T6" fmla="*/ 2305 w 2305"/>
                <a:gd name="T7" fmla="*/ 1184 h 1184"/>
                <a:gd name="T8" fmla="*/ 2305 w 2305"/>
                <a:gd name="T9" fmla="*/ 1 h 1184"/>
                <a:gd name="T10" fmla="*/ 0 w 2305"/>
                <a:gd name="T11" fmla="*/ 0 h 1184"/>
                <a:gd name="T12" fmla="*/ 1 w 2305"/>
                <a:gd name="T13" fmla="*/ 691 h 1184"/>
              </a:gdLst>
              <a:ahLst/>
              <a:cxnLst>
                <a:cxn ang="0">
                  <a:pos x="T0" y="T1"/>
                </a:cxn>
                <a:cxn ang="0">
                  <a:pos x="T2" y="T3"/>
                </a:cxn>
                <a:cxn ang="0">
                  <a:pos x="T4" y="T5"/>
                </a:cxn>
                <a:cxn ang="0">
                  <a:pos x="T6" y="T7"/>
                </a:cxn>
                <a:cxn ang="0">
                  <a:pos x="T8" y="T9"/>
                </a:cxn>
                <a:cxn ang="0">
                  <a:pos x="T10" y="T11"/>
                </a:cxn>
                <a:cxn ang="0">
                  <a:pos x="T12" y="T13"/>
                </a:cxn>
              </a:cxnLst>
              <a:rect l="0" t="0" r="r" b="b"/>
              <a:pathLst>
                <a:path w="2305" h="1184">
                  <a:moveTo>
                    <a:pt x="1" y="691"/>
                  </a:moveTo>
                  <a:cubicBezTo>
                    <a:pt x="122" y="700"/>
                    <a:pt x="249" y="766"/>
                    <a:pt x="314" y="833"/>
                  </a:cubicBezTo>
                  <a:cubicBezTo>
                    <a:pt x="379" y="900"/>
                    <a:pt x="463" y="1005"/>
                    <a:pt x="481" y="1182"/>
                  </a:cubicBezTo>
                  <a:lnTo>
                    <a:pt x="2305" y="1184"/>
                  </a:lnTo>
                  <a:lnTo>
                    <a:pt x="2305" y="1"/>
                  </a:lnTo>
                  <a:lnTo>
                    <a:pt x="0" y="0"/>
                  </a:lnTo>
                  <a:lnTo>
                    <a:pt x="1" y="691"/>
                  </a:lnTo>
                  <a:close/>
                </a:path>
              </a:pathLst>
            </a:custGeom>
            <a:solidFill>
              <a:schemeClr val="accent5">
                <a:alpha val="50000"/>
              </a:schemeClr>
            </a:solidFill>
            <a:ln w="9525" cap="flat" cmpd="sng">
              <a:prstDash val="solid"/>
              <a:round/>
              <a:headEnd type="none" w="med" len="med"/>
              <a:tailEnd type="none" w="med" len="med"/>
            </a:ln>
            <a:effectLst/>
            <a:scene3d>
              <a:camera prst="legacyPerspectiveFront"/>
              <a:lightRig rig="legacyFlat3" dir="b"/>
            </a:scene3d>
            <a:sp3d extrusionH="176200" prstMaterial="legacyMatte">
              <a:bevelT w="13500" h="13500" prst="angle"/>
              <a:bevelB w="13500" h="13500" prst="angle"/>
              <a:extrusionClr>
                <a:srgbClr val="B2B2B2"/>
              </a:extrusionClr>
            </a:sp3d>
          </p:spPr>
          <p:txBody>
            <a:bodyPr wrap="none" anchor="ctr">
              <a:flatTx/>
            </a:bodyPr>
            <a:lstStyle/>
            <a:p>
              <a:endParaRPr lang="en-US"/>
            </a:p>
          </p:txBody>
        </p:sp>
        <p:sp>
          <p:nvSpPr>
            <p:cNvPr id="31" name="Rectangle 21"/>
            <p:cNvSpPr>
              <a:spLocks noChangeArrowheads="1"/>
            </p:cNvSpPr>
            <p:nvPr/>
          </p:nvSpPr>
          <p:spPr bwMode="gray">
            <a:xfrm>
              <a:off x="5359322" y="1524000"/>
              <a:ext cx="3708478" cy="1420325"/>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eaLnBrk="0" hangingPunct="0">
                <a:lnSpc>
                  <a:spcPct val="110000"/>
                </a:lnSpc>
              </a:pPr>
              <a:r>
                <a:rPr lang="en-US" sz="2000"/>
                <a:t>Tăng cường phổ biến tình hình thời sự trong nước và quốc tế, tình hình biển, đảo cho đội ngũ cán bộ, giảng viên, nhân viên</a:t>
              </a:r>
              <a:endParaRPr lang="en-US" sz="2000">
                <a:cs typeface="Arial" charset="0"/>
              </a:endParaRPr>
            </a:p>
          </p:txBody>
        </p:sp>
      </p:grpSp>
      <p:grpSp>
        <p:nvGrpSpPr>
          <p:cNvPr id="4" name="Group 3"/>
          <p:cNvGrpSpPr/>
          <p:nvPr/>
        </p:nvGrpSpPr>
        <p:grpSpPr>
          <a:xfrm>
            <a:off x="4747289" y="4098535"/>
            <a:ext cx="4091911" cy="2453452"/>
            <a:chOff x="4823489" y="4098535"/>
            <a:chExt cx="4244311" cy="2595384"/>
          </a:xfrm>
        </p:grpSpPr>
        <p:sp>
          <p:nvSpPr>
            <p:cNvPr id="59402" name="Freeform 10"/>
            <p:cNvSpPr>
              <a:spLocks/>
            </p:cNvSpPr>
            <p:nvPr/>
          </p:nvSpPr>
          <p:spPr bwMode="ltGray">
            <a:xfrm>
              <a:off x="4823489" y="4098535"/>
              <a:ext cx="4244311" cy="2595384"/>
            </a:xfrm>
            <a:custGeom>
              <a:avLst/>
              <a:gdLst>
                <a:gd name="T0" fmla="*/ 1 w 2305"/>
                <a:gd name="T1" fmla="*/ 494 h 1185"/>
                <a:gd name="T2" fmla="*/ 314 w 2305"/>
                <a:gd name="T3" fmla="*/ 352 h 1185"/>
                <a:gd name="T4" fmla="*/ 483 w 2305"/>
                <a:gd name="T5" fmla="*/ 0 h 1185"/>
                <a:gd name="T6" fmla="*/ 2305 w 2305"/>
                <a:gd name="T7" fmla="*/ 1 h 1185"/>
                <a:gd name="T8" fmla="*/ 2305 w 2305"/>
                <a:gd name="T9" fmla="*/ 1184 h 1185"/>
                <a:gd name="T10" fmla="*/ 0 w 2305"/>
                <a:gd name="T11" fmla="*/ 1185 h 1185"/>
                <a:gd name="T12" fmla="*/ 1 w 2305"/>
                <a:gd name="T13" fmla="*/ 494 h 1185"/>
              </a:gdLst>
              <a:ahLst/>
              <a:cxnLst>
                <a:cxn ang="0">
                  <a:pos x="T0" y="T1"/>
                </a:cxn>
                <a:cxn ang="0">
                  <a:pos x="T2" y="T3"/>
                </a:cxn>
                <a:cxn ang="0">
                  <a:pos x="T4" y="T5"/>
                </a:cxn>
                <a:cxn ang="0">
                  <a:pos x="T6" y="T7"/>
                </a:cxn>
                <a:cxn ang="0">
                  <a:pos x="T8" y="T9"/>
                </a:cxn>
                <a:cxn ang="0">
                  <a:pos x="T10" y="T11"/>
                </a:cxn>
                <a:cxn ang="0">
                  <a:pos x="T12" y="T13"/>
                </a:cxn>
              </a:cxnLst>
              <a:rect l="0" t="0" r="r" b="b"/>
              <a:pathLst>
                <a:path w="2305" h="1185">
                  <a:moveTo>
                    <a:pt x="1" y="494"/>
                  </a:moveTo>
                  <a:cubicBezTo>
                    <a:pt x="122" y="485"/>
                    <a:pt x="249" y="419"/>
                    <a:pt x="314" y="352"/>
                  </a:cubicBezTo>
                  <a:cubicBezTo>
                    <a:pt x="379" y="285"/>
                    <a:pt x="465" y="177"/>
                    <a:pt x="483" y="0"/>
                  </a:cubicBezTo>
                  <a:lnTo>
                    <a:pt x="2305" y="1"/>
                  </a:lnTo>
                  <a:lnTo>
                    <a:pt x="2305" y="1184"/>
                  </a:lnTo>
                  <a:lnTo>
                    <a:pt x="0" y="1185"/>
                  </a:lnTo>
                  <a:lnTo>
                    <a:pt x="1" y="494"/>
                  </a:lnTo>
                  <a:close/>
                </a:path>
              </a:pathLst>
            </a:custGeom>
            <a:solidFill>
              <a:srgbClr val="FFFFFF">
                <a:alpha val="50000"/>
              </a:srgbClr>
            </a:solidFill>
            <a:ln w="9525" cap="flat" cmpd="sng">
              <a:prstDash val="solid"/>
              <a:round/>
              <a:headEnd type="none" w="med" len="med"/>
              <a:tailEnd type="none" w="med" len="med"/>
            </a:ln>
            <a:effectLst/>
            <a:scene3d>
              <a:camera prst="legacyPerspectiveFront"/>
              <a:lightRig rig="legacyFlat3" dir="b"/>
            </a:scene3d>
            <a:sp3d extrusionH="176200" prstMaterial="legacyMatte">
              <a:bevelT w="13500" h="13500" prst="angle"/>
              <a:bevelB w="13500" h="13500" prst="angle"/>
              <a:extrusionClr>
                <a:srgbClr val="B2B2B2"/>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33" name="Rectangle 21"/>
            <p:cNvSpPr>
              <a:spLocks noChangeArrowheads="1"/>
            </p:cNvSpPr>
            <p:nvPr/>
          </p:nvSpPr>
          <p:spPr bwMode="gray">
            <a:xfrm>
              <a:off x="5348773" y="4114800"/>
              <a:ext cx="3719027" cy="2343719"/>
            </a:xfrm>
            <a:prstGeom prst="rect">
              <a:avLst/>
            </a:prstGeom>
            <a:noFill/>
            <a:ln>
              <a:noFill/>
            </a:ln>
            <a:effectLst/>
            <a:extLst>
              <a:ext uri="{909E8E84-426E-40DD-AFC4-6F175D3DCCD1}">
                <a14:hiddenFill xmlns:a14="http://schemas.microsoft.com/office/drawing/2010/main">
                  <a:gradFill rotWithShape="1">
                    <a:gsLst>
                      <a:gs pos="0">
                        <a:schemeClr val="accent1"/>
                      </a:gs>
                      <a:gs pos="50000">
                        <a:schemeClr val="bg1"/>
                      </a:gs>
                      <a:gs pos="100000">
                        <a:schemeClr val="accent1"/>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r" eaLnBrk="0" hangingPunct="0">
                <a:lnSpc>
                  <a:spcPct val="110000"/>
                </a:lnSpc>
              </a:pPr>
              <a:r>
                <a:rPr lang="en-US" sz="1900" smtClean="0"/>
                <a:t>Đẩy mạnh công tác dân vận, nắm bắt dư luận xã hội, tạo sự chuyển biến kịp thời về nhận thức của đội ngũ cán bộ, giảng viên, nhân viên góp phần thực hiện thành công nhiệm vụ chính trị của Nhà trường</a:t>
              </a:r>
              <a:endParaRPr lang="en-US" sz="1900">
                <a:cs typeface="Arial" charset="0"/>
              </a:endParaRPr>
            </a:p>
          </p:txBody>
        </p:sp>
      </p:grpSp>
      <p:pic>
        <p:nvPicPr>
          <p:cNvPr id="39" name="Picture 60" descr="E:\DO HOA\LOGO LYTC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7600" y="3050175"/>
            <a:ext cx="1981200" cy="19790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right)">
                                      <p:cBhvr>
                                        <p:cTn id="11" dur="500"/>
                                        <p:tgtEl>
                                          <p:spTgt spid="9"/>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p:cNvGrpSpPr/>
          <p:nvPr/>
        </p:nvGrpSpPr>
        <p:grpSpPr>
          <a:xfrm>
            <a:off x="228595" y="6096003"/>
            <a:ext cx="8659690" cy="628650"/>
            <a:chOff x="413288" y="5928175"/>
            <a:chExt cx="7828043" cy="679511"/>
          </a:xfrm>
        </p:grpSpPr>
        <p:sp>
          <p:nvSpPr>
            <p:cNvPr id="80907" name="Line 11"/>
            <p:cNvSpPr>
              <a:spLocks noChangeShapeType="1"/>
            </p:cNvSpPr>
            <p:nvPr/>
          </p:nvSpPr>
          <p:spPr bwMode="gray">
            <a:xfrm flipH="1">
              <a:off x="413288" y="6262781"/>
              <a:ext cx="1943102" cy="344905"/>
            </a:xfrm>
            <a:prstGeom prst="line">
              <a:avLst/>
            </a:prstGeom>
            <a:noFill/>
            <a:ln w="19050">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6" name="Text Box 20"/>
            <p:cNvSpPr txBox="1">
              <a:spLocks noChangeArrowheads="1"/>
            </p:cNvSpPr>
            <p:nvPr/>
          </p:nvSpPr>
          <p:spPr bwMode="black">
            <a:xfrm>
              <a:off x="2893044" y="5928175"/>
              <a:ext cx="5348287" cy="432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Nghiên cứu phát triển đào tạo chương trình </a:t>
              </a:r>
              <a:r>
                <a:rPr lang="en-US" sz="2000" smtClean="0"/>
                <a:t>CĐ </a:t>
              </a:r>
              <a:endParaRPr lang="en-US" sz="2000" b="1">
                <a:cs typeface="Arial" charset="0"/>
              </a:endParaRPr>
            </a:p>
          </p:txBody>
        </p:sp>
      </p:grpSp>
      <p:grpSp>
        <p:nvGrpSpPr>
          <p:cNvPr id="3" name="Group 2"/>
          <p:cNvGrpSpPr/>
          <p:nvPr/>
        </p:nvGrpSpPr>
        <p:grpSpPr>
          <a:xfrm>
            <a:off x="228598" y="1719262"/>
            <a:ext cx="8915402" cy="4686299"/>
            <a:chOff x="228598" y="1719262"/>
            <a:chExt cx="8915402" cy="4686299"/>
          </a:xfrm>
        </p:grpSpPr>
        <p:sp>
          <p:nvSpPr>
            <p:cNvPr id="80904" name="Line 8"/>
            <p:cNvSpPr>
              <a:spLocks noChangeShapeType="1"/>
            </p:cNvSpPr>
            <p:nvPr/>
          </p:nvSpPr>
          <p:spPr bwMode="gray">
            <a:xfrm flipH="1">
              <a:off x="228598" y="2073206"/>
              <a:ext cx="1538455" cy="4332355"/>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3" name="Text Box 17"/>
            <p:cNvSpPr txBox="1">
              <a:spLocks noChangeArrowheads="1"/>
            </p:cNvSpPr>
            <p:nvPr/>
          </p:nvSpPr>
          <p:spPr bwMode="black">
            <a:xfrm>
              <a:off x="2368550" y="1719263"/>
              <a:ext cx="677545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Hoàn thiện hệ thống quản lý đào tạo theo hướng chuẩn hóa quy trình quản lý</a:t>
              </a:r>
              <a:endParaRPr lang="en-US" sz="2000" b="1">
                <a:cs typeface="Arial" charset="0"/>
              </a:endParaRPr>
            </a:p>
          </p:txBody>
        </p:sp>
        <p:sp>
          <p:nvSpPr>
            <p:cNvPr id="80934" name="AutoShape 38"/>
            <p:cNvSpPr>
              <a:spLocks noChangeArrowheads="1"/>
            </p:cNvSpPr>
            <p:nvPr/>
          </p:nvSpPr>
          <p:spPr bwMode="gray">
            <a:xfrm>
              <a:off x="1695451" y="1719262"/>
              <a:ext cx="498474" cy="4905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B050"/>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grpSp>
      <p:grpSp>
        <p:nvGrpSpPr>
          <p:cNvPr id="5" name="Group 4"/>
          <p:cNvGrpSpPr/>
          <p:nvPr/>
        </p:nvGrpSpPr>
        <p:grpSpPr>
          <a:xfrm>
            <a:off x="57147" y="3099137"/>
            <a:ext cx="8796340" cy="3588898"/>
            <a:chOff x="57147" y="3099137"/>
            <a:chExt cx="8796340" cy="3588898"/>
          </a:xfrm>
        </p:grpSpPr>
        <p:sp>
          <p:nvSpPr>
            <p:cNvPr id="80905" name="Line 9"/>
            <p:cNvSpPr>
              <a:spLocks noChangeShapeType="1"/>
            </p:cNvSpPr>
            <p:nvPr/>
          </p:nvSpPr>
          <p:spPr bwMode="gray">
            <a:xfrm flipH="1">
              <a:off x="57147" y="3733800"/>
              <a:ext cx="1887540" cy="2954235"/>
            </a:xfrm>
            <a:prstGeom prst="line">
              <a:avLst/>
            </a:prstGeom>
            <a:noFill/>
            <a:ln w="28575">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4" name="Text Box 18"/>
            <p:cNvSpPr txBox="1">
              <a:spLocks noChangeArrowheads="1"/>
            </p:cNvSpPr>
            <p:nvPr/>
          </p:nvSpPr>
          <p:spPr bwMode="black">
            <a:xfrm>
              <a:off x="2514600" y="3099137"/>
              <a:ext cx="6338887"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smtClean="0"/>
                <a:t>Xây dựng chương trình tiên tiến đào tạo các ngành Điện – Điện tử, Động lực, Cơ khí, Công nghệ thông tin theo tiếp cận CDIO </a:t>
              </a:r>
              <a:endParaRPr lang="en-US" sz="2000" b="1">
                <a:cs typeface="Arial" charset="0"/>
              </a:endParaRPr>
            </a:p>
          </p:txBody>
        </p:sp>
      </p:grpSp>
      <p:grpSp>
        <p:nvGrpSpPr>
          <p:cNvPr id="8" name="Group 7"/>
          <p:cNvGrpSpPr/>
          <p:nvPr/>
        </p:nvGrpSpPr>
        <p:grpSpPr>
          <a:xfrm>
            <a:off x="228594" y="4976813"/>
            <a:ext cx="8534406" cy="1711223"/>
            <a:chOff x="228594" y="4800600"/>
            <a:chExt cx="8534406" cy="1711223"/>
          </a:xfrm>
        </p:grpSpPr>
        <p:sp>
          <p:nvSpPr>
            <p:cNvPr id="80906" name="Line 10"/>
            <p:cNvSpPr>
              <a:spLocks noChangeShapeType="1"/>
            </p:cNvSpPr>
            <p:nvPr/>
          </p:nvSpPr>
          <p:spPr bwMode="gray">
            <a:xfrm flipH="1">
              <a:off x="228594" y="5034705"/>
              <a:ext cx="2149538" cy="1477118"/>
            </a:xfrm>
            <a:prstGeom prst="line">
              <a:avLst/>
            </a:prstGeom>
            <a:noFill/>
            <a:ln w="28575">
              <a:solidFill>
                <a:srgbClr val="92D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5" name="Text Box 19"/>
            <p:cNvSpPr txBox="1">
              <a:spLocks noChangeArrowheads="1"/>
            </p:cNvSpPr>
            <p:nvPr/>
          </p:nvSpPr>
          <p:spPr bwMode="black">
            <a:xfrm>
              <a:off x="2971800" y="4800600"/>
              <a:ext cx="5791200"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Tăng cường hợp tác đào tạo với doanh nghiệp</a:t>
              </a:r>
              <a:endParaRPr lang="en-US" sz="2000" b="1">
                <a:cs typeface="Arial" charset="0"/>
              </a:endParaRPr>
            </a:p>
          </p:txBody>
        </p:sp>
      </p:grpSp>
      <p:grpSp>
        <p:nvGrpSpPr>
          <p:cNvPr id="6" name="Group 5"/>
          <p:cNvGrpSpPr/>
          <p:nvPr/>
        </p:nvGrpSpPr>
        <p:grpSpPr>
          <a:xfrm>
            <a:off x="290340" y="2362200"/>
            <a:ext cx="8701260" cy="4148138"/>
            <a:chOff x="290340" y="2362200"/>
            <a:chExt cx="8701260" cy="4148138"/>
          </a:xfrm>
        </p:grpSpPr>
        <p:sp>
          <p:nvSpPr>
            <p:cNvPr id="80902" name="Line 6"/>
            <p:cNvSpPr>
              <a:spLocks noChangeShapeType="1"/>
            </p:cNvSpPr>
            <p:nvPr/>
          </p:nvSpPr>
          <p:spPr bwMode="gray">
            <a:xfrm flipH="1">
              <a:off x="290340" y="2895600"/>
              <a:ext cx="1538460" cy="3614738"/>
            </a:xfrm>
            <a:prstGeom prst="line">
              <a:avLst/>
            </a:prstGeom>
            <a:noFill/>
            <a:ln w="28575">
              <a:solidFill>
                <a:schemeClr val="accent4">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 name="Text Box 17"/>
            <p:cNvSpPr txBox="1">
              <a:spLocks noChangeArrowheads="1"/>
            </p:cNvSpPr>
            <p:nvPr/>
          </p:nvSpPr>
          <p:spPr bwMode="black">
            <a:xfrm>
              <a:off x="2378132" y="2362200"/>
              <a:ext cx="6613468" cy="707886"/>
            </a:xfrm>
            <a:prstGeom prst="rect">
              <a:avLst/>
            </a:prstGeom>
            <a:noFill/>
            <a:ln w="9525">
              <a:noFill/>
              <a:miter lim="800000"/>
              <a:headEnd/>
              <a:tailEnd/>
            </a:ln>
            <a:effectLst/>
            <a:extLs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smtClean="0"/>
                <a:t>Xây dựng chương trình đào tạo 07 nghề trọng điểm cấp độ Quốc tế, khu vực Asean và Quốc gia</a:t>
              </a:r>
              <a:endParaRPr lang="en-US" sz="2000" b="1">
                <a:cs typeface="Arial" charset="0"/>
              </a:endParaRPr>
            </a:p>
          </p:txBody>
        </p:sp>
      </p:grpSp>
      <p:grpSp>
        <p:nvGrpSpPr>
          <p:cNvPr id="7" name="Group 6"/>
          <p:cNvGrpSpPr/>
          <p:nvPr/>
        </p:nvGrpSpPr>
        <p:grpSpPr>
          <a:xfrm>
            <a:off x="228593" y="4123554"/>
            <a:ext cx="8686807" cy="2564481"/>
            <a:chOff x="287608" y="3962400"/>
            <a:chExt cx="8695865" cy="2694690"/>
          </a:xfrm>
        </p:grpSpPr>
        <p:sp>
          <p:nvSpPr>
            <p:cNvPr id="80909" name="Line 13"/>
            <p:cNvSpPr>
              <a:spLocks noChangeShapeType="1"/>
            </p:cNvSpPr>
            <p:nvPr/>
          </p:nvSpPr>
          <p:spPr bwMode="gray">
            <a:xfrm flipH="1">
              <a:off x="287608" y="4428612"/>
              <a:ext cx="1717882" cy="2228478"/>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 name="Text Box 17"/>
            <p:cNvSpPr txBox="1">
              <a:spLocks noChangeArrowheads="1"/>
            </p:cNvSpPr>
            <p:nvPr/>
          </p:nvSpPr>
          <p:spPr bwMode="black">
            <a:xfrm>
              <a:off x="2590799" y="3962400"/>
              <a:ext cx="6392674" cy="7438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Nghiên cứu sử dụng có lựa chọn các chương trình đào tạo của các trường Đại học tiên tiến ở nước ngoài</a:t>
              </a:r>
              <a:endParaRPr lang="en-US" sz="2000" b="1">
                <a:cs typeface="Arial" charset="0"/>
              </a:endParaRPr>
            </a:p>
          </p:txBody>
        </p:sp>
      </p:grpSp>
      <p:grpSp>
        <p:nvGrpSpPr>
          <p:cNvPr id="9" name="Group 8"/>
          <p:cNvGrpSpPr/>
          <p:nvPr/>
        </p:nvGrpSpPr>
        <p:grpSpPr>
          <a:xfrm>
            <a:off x="228594" y="5538372"/>
            <a:ext cx="9050276" cy="1149663"/>
            <a:chOff x="92189" y="5467290"/>
            <a:chExt cx="9186418" cy="1149663"/>
          </a:xfrm>
        </p:grpSpPr>
        <p:sp>
          <p:nvSpPr>
            <p:cNvPr id="80903" name="Line 7"/>
            <p:cNvSpPr>
              <a:spLocks noChangeShapeType="1"/>
            </p:cNvSpPr>
            <p:nvPr/>
          </p:nvSpPr>
          <p:spPr bwMode="gray">
            <a:xfrm flipH="1">
              <a:off x="92189" y="5691544"/>
              <a:ext cx="2165701" cy="925409"/>
            </a:xfrm>
            <a:prstGeom prst="line">
              <a:avLst/>
            </a:prstGeom>
            <a:noFill/>
            <a:ln w="28575">
              <a:solidFill>
                <a:srgbClr val="7030A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 name="Rectangle 1"/>
            <p:cNvSpPr/>
            <p:nvPr/>
          </p:nvSpPr>
          <p:spPr>
            <a:xfrm>
              <a:off x="2876661" y="5467290"/>
              <a:ext cx="6401946" cy="400110"/>
            </a:xfrm>
            <a:prstGeom prst="rect">
              <a:avLst/>
            </a:prstGeom>
          </p:spPr>
          <p:txBody>
            <a:bodyPr wrap="square">
              <a:spAutoFit/>
            </a:bodyPr>
            <a:lstStyle/>
            <a:p>
              <a:pPr>
                <a:spcBef>
                  <a:spcPct val="50000"/>
                </a:spcBef>
              </a:pPr>
              <a:r>
                <a:rPr lang="en-US" sz="2000"/>
                <a:t>Đánh giá và hoàn thiện đào tạo theo hệ thống tín chỉ</a:t>
              </a:r>
            </a:p>
          </p:txBody>
        </p:sp>
      </p:grpSp>
      <p:sp>
        <p:nvSpPr>
          <p:cNvPr id="80908" name="Arc 12"/>
          <p:cNvSpPr>
            <a:spLocks/>
          </p:cNvSpPr>
          <p:nvPr/>
        </p:nvSpPr>
        <p:spPr bwMode="gray">
          <a:xfrm>
            <a:off x="0" y="4567238"/>
            <a:ext cx="2286000" cy="229076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tx2">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10" name="Arc 14"/>
          <p:cNvSpPr>
            <a:spLocks/>
          </p:cNvSpPr>
          <p:nvPr/>
        </p:nvSpPr>
        <p:spPr bwMode="gray">
          <a:xfrm>
            <a:off x="0" y="4667250"/>
            <a:ext cx="2193925" cy="219075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1">
            <a:gsLst>
              <a:gs pos="0">
                <a:schemeClr val="tx2">
                  <a:gamma/>
                  <a:shade val="72941"/>
                  <a:invGamma/>
                </a:schemeClr>
              </a:gs>
              <a:gs pos="100000">
                <a:schemeClr val="tx2"/>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17961" dir="2700000" algn="ctr" rotWithShape="0">
                    <a:schemeClr val="tx2">
                      <a:gamma/>
                      <a:shade val="60000"/>
                      <a:invGamma/>
                    </a:schemeClr>
                  </a:outerShdw>
                </a:effectLst>
              </a14:hiddenEffects>
            </a:ext>
          </a:extLst>
        </p:spPr>
        <p:txBody>
          <a:bodyPr wrap="none" anchor="ctr"/>
          <a:lstStyle/>
          <a:p>
            <a:endParaRPr lang="en-US"/>
          </a:p>
        </p:txBody>
      </p:sp>
      <p:sp>
        <p:nvSpPr>
          <p:cNvPr id="80911" name="Arc 15"/>
          <p:cNvSpPr>
            <a:spLocks/>
          </p:cNvSpPr>
          <p:nvPr/>
        </p:nvSpPr>
        <p:spPr bwMode="gray">
          <a:xfrm>
            <a:off x="9525" y="5029199"/>
            <a:ext cx="1590675" cy="1806575"/>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1">
            <a:gsLst>
              <a:gs pos="0">
                <a:schemeClr val="tx2">
                  <a:alpha val="0"/>
                </a:schemeClr>
              </a:gs>
              <a:gs pos="100000">
                <a:schemeClr val="tx2">
                  <a:gamma/>
                  <a:tint val="63529"/>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17961" dir="2700000" algn="ctr" rotWithShape="0">
                    <a:schemeClr val="tx2">
                      <a:gamma/>
                      <a:shade val="60000"/>
                      <a:invGamma/>
                    </a:schemeClr>
                  </a:outerShdw>
                </a:effectLst>
              </a14:hiddenEffects>
            </a:ext>
          </a:extLst>
        </p:spPr>
        <p:txBody>
          <a:bodyPr wrap="none" anchor="ctr"/>
          <a:lstStyle/>
          <a:p>
            <a:endParaRPr lang="en-US"/>
          </a:p>
        </p:txBody>
      </p:sp>
      <p:pic>
        <p:nvPicPr>
          <p:cNvPr id="58" name="Picture 60" descr="E:\DO HOA\LOGO LYTC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50" y="5029200"/>
            <a:ext cx="1695450" cy="1695450"/>
          </a:xfrm>
          <a:prstGeom prst="rect">
            <a:avLst/>
          </a:prstGeom>
          <a:noFill/>
          <a:extLst>
            <a:ext uri="{909E8E84-426E-40DD-AFC4-6F175D3DCCD1}">
              <a14:hiddenFill xmlns:a14="http://schemas.microsoft.com/office/drawing/2010/main">
                <a:solidFill>
                  <a:srgbClr val="FFFFFF"/>
                </a:solidFill>
              </a14:hiddenFill>
            </a:ext>
          </a:extLst>
        </p:spPr>
      </p:pic>
      <p:sp>
        <p:nvSpPr>
          <p:cNvPr id="60" name="Rectangle 43"/>
          <p:cNvSpPr txBox="1">
            <a:spLocks noChangeArrowheads="1"/>
          </p:cNvSpPr>
          <p:nvPr/>
        </p:nvSpPr>
        <p:spPr bwMode="gray">
          <a:xfrm>
            <a:off x="228600" y="228600"/>
            <a:ext cx="8686800" cy="563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200" b="1">
                <a:solidFill>
                  <a:schemeClr val="tx1"/>
                </a:solidFill>
                <a:latin typeface="+mj-lt"/>
                <a:ea typeface="+mj-ea"/>
                <a:cs typeface="+mj-cs"/>
              </a:defRPr>
            </a:lvl1pPr>
            <a:lvl2pPr algn="l" rtl="0" eaLnBrk="1" fontAlgn="base" hangingPunct="1">
              <a:spcBef>
                <a:spcPct val="0"/>
              </a:spcBef>
              <a:spcAft>
                <a:spcPct val="0"/>
              </a:spcAft>
              <a:defRPr sz="3200" b="1">
                <a:solidFill>
                  <a:schemeClr val="tx1"/>
                </a:solidFill>
                <a:latin typeface="Verdana" pitchFamily="34" charset="0"/>
              </a:defRPr>
            </a:lvl2pPr>
            <a:lvl3pPr algn="l" rtl="0" eaLnBrk="1" fontAlgn="base" hangingPunct="1">
              <a:spcBef>
                <a:spcPct val="0"/>
              </a:spcBef>
              <a:spcAft>
                <a:spcPct val="0"/>
              </a:spcAft>
              <a:defRPr sz="3200" b="1">
                <a:solidFill>
                  <a:schemeClr val="tx1"/>
                </a:solidFill>
                <a:latin typeface="Verdana" pitchFamily="34" charset="0"/>
              </a:defRPr>
            </a:lvl3pPr>
            <a:lvl4pPr algn="l" rtl="0" eaLnBrk="1" fontAlgn="base" hangingPunct="1">
              <a:spcBef>
                <a:spcPct val="0"/>
              </a:spcBef>
              <a:spcAft>
                <a:spcPct val="0"/>
              </a:spcAft>
              <a:defRPr sz="3200" b="1">
                <a:solidFill>
                  <a:schemeClr val="tx1"/>
                </a:solidFill>
                <a:latin typeface="Verdana" pitchFamily="34" charset="0"/>
              </a:defRPr>
            </a:lvl4pPr>
            <a:lvl5pPr algn="l" rtl="0" eaLnBrk="1" fontAlgn="base" hangingPunct="1">
              <a:spcBef>
                <a:spcPct val="0"/>
              </a:spcBef>
              <a:spcAft>
                <a:spcPct val="0"/>
              </a:spcAft>
              <a:defRPr sz="3200" b="1">
                <a:solidFill>
                  <a:schemeClr val="tx1"/>
                </a:solidFill>
                <a:latin typeface="Verdana" pitchFamily="34" charset="0"/>
              </a:defRPr>
            </a:lvl5pPr>
            <a:lvl6pPr marL="457200" algn="l" rtl="0" eaLnBrk="1" fontAlgn="base" hangingPunct="1">
              <a:spcBef>
                <a:spcPct val="0"/>
              </a:spcBef>
              <a:spcAft>
                <a:spcPct val="0"/>
              </a:spcAft>
              <a:defRPr sz="3200" b="1">
                <a:solidFill>
                  <a:schemeClr val="tx1"/>
                </a:solidFill>
                <a:latin typeface="Verdana" pitchFamily="34" charset="0"/>
              </a:defRPr>
            </a:lvl6pPr>
            <a:lvl7pPr marL="914400" algn="l" rtl="0" eaLnBrk="1" fontAlgn="base" hangingPunct="1">
              <a:spcBef>
                <a:spcPct val="0"/>
              </a:spcBef>
              <a:spcAft>
                <a:spcPct val="0"/>
              </a:spcAft>
              <a:defRPr sz="3200" b="1">
                <a:solidFill>
                  <a:schemeClr val="tx1"/>
                </a:solidFill>
                <a:latin typeface="Verdana" pitchFamily="34" charset="0"/>
              </a:defRPr>
            </a:lvl7pPr>
            <a:lvl8pPr marL="1371600" algn="l" rtl="0" eaLnBrk="1" fontAlgn="base" hangingPunct="1">
              <a:spcBef>
                <a:spcPct val="0"/>
              </a:spcBef>
              <a:spcAft>
                <a:spcPct val="0"/>
              </a:spcAft>
              <a:defRPr sz="3200" b="1">
                <a:solidFill>
                  <a:schemeClr val="tx1"/>
                </a:solidFill>
                <a:latin typeface="Verdana" pitchFamily="34" charset="0"/>
              </a:defRPr>
            </a:lvl8pPr>
            <a:lvl9pPr marL="1828800" algn="l" rtl="0" eaLnBrk="1" fontAlgn="base" hangingPunct="1">
              <a:spcBef>
                <a:spcPct val="0"/>
              </a:spcBef>
              <a:spcAft>
                <a:spcPct val="0"/>
              </a:spcAft>
              <a:defRPr sz="3200" b="1">
                <a:solidFill>
                  <a:schemeClr val="tx1"/>
                </a:solidFill>
                <a:latin typeface="Verdana" pitchFamily="34" charset="0"/>
              </a:defRPr>
            </a:lvl9pPr>
          </a:lstStyle>
          <a:p>
            <a:r>
              <a:rPr lang="en-US" sz="2800" smtClean="0"/>
              <a:t>CÔNG TÁC ĐÀO TẠO, QUẢN LÝ ĐÀO TẠO</a:t>
            </a:r>
          </a:p>
        </p:txBody>
      </p:sp>
      <p:sp>
        <p:nvSpPr>
          <p:cNvPr id="37" name="AutoShape 38"/>
          <p:cNvSpPr>
            <a:spLocks noChangeArrowheads="1"/>
          </p:cNvSpPr>
          <p:nvPr/>
        </p:nvSpPr>
        <p:spPr bwMode="gray">
          <a:xfrm>
            <a:off x="1752600" y="3339045"/>
            <a:ext cx="498474" cy="4905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00"/>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38" name="AutoShape 38"/>
          <p:cNvSpPr>
            <a:spLocks noChangeArrowheads="1"/>
          </p:cNvSpPr>
          <p:nvPr/>
        </p:nvSpPr>
        <p:spPr bwMode="gray">
          <a:xfrm>
            <a:off x="1767054" y="4246206"/>
            <a:ext cx="484018" cy="4905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tx1">
              <a:lumMod val="75000"/>
              <a:lumOff val="25000"/>
            </a:schemeClr>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39" name="AutoShape 38"/>
          <p:cNvSpPr>
            <a:spLocks noChangeArrowheads="1"/>
          </p:cNvSpPr>
          <p:nvPr/>
        </p:nvSpPr>
        <p:spPr bwMode="gray">
          <a:xfrm>
            <a:off x="2362200" y="4931599"/>
            <a:ext cx="498474" cy="4905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lumMod val="60000"/>
              <a:lumOff val="40000"/>
            </a:schemeClr>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0" name="AutoShape 38"/>
          <p:cNvSpPr>
            <a:spLocks noChangeArrowheads="1"/>
          </p:cNvSpPr>
          <p:nvPr/>
        </p:nvSpPr>
        <p:spPr bwMode="gray">
          <a:xfrm>
            <a:off x="2362200" y="5493158"/>
            <a:ext cx="498474" cy="4905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6">
              <a:lumMod val="20000"/>
              <a:lumOff val="80000"/>
            </a:schemeClr>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1" name="AutoShape 38"/>
          <p:cNvSpPr>
            <a:spLocks noChangeArrowheads="1"/>
          </p:cNvSpPr>
          <p:nvPr/>
        </p:nvSpPr>
        <p:spPr bwMode="gray">
          <a:xfrm>
            <a:off x="2362200" y="6096000"/>
            <a:ext cx="498474" cy="4905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6">
              <a:lumMod val="75000"/>
            </a:schemeClr>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
        <p:nvSpPr>
          <p:cNvPr id="42" name="AutoShape 38"/>
          <p:cNvSpPr>
            <a:spLocks noChangeArrowheads="1"/>
          </p:cNvSpPr>
          <p:nvPr/>
        </p:nvSpPr>
        <p:spPr bwMode="gray">
          <a:xfrm>
            <a:off x="1714099" y="2540524"/>
            <a:ext cx="498474" cy="490537"/>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0000"/>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b="1">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0-#ppt_w/2"/>
                                          </p:val>
                                        </p:tav>
                                        <p:tav tm="100000">
                                          <p:val>
                                            <p:strVal val="#ppt_x"/>
                                          </p:val>
                                        </p:tav>
                                      </p:tavLst>
                                    </p:anim>
                                    <p:anim calcmode="lin" valueType="num">
                                      <p:cBhvr additive="base">
                                        <p:cTn id="18" dur="500" fill="hold"/>
                                        <p:tgtEl>
                                          <p:spTgt spid="5"/>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500" fill="hold"/>
                                        <p:tgtEl>
                                          <p:spTgt spid="7"/>
                                        </p:tgtEl>
                                        <p:attrNameLst>
                                          <p:attrName>ppt_x</p:attrName>
                                        </p:attrNameLst>
                                      </p:cBhvr>
                                      <p:tavLst>
                                        <p:tav tm="0">
                                          <p:val>
                                            <p:strVal val="0-#ppt_w/2"/>
                                          </p:val>
                                        </p:tav>
                                        <p:tav tm="100000">
                                          <p:val>
                                            <p:strVal val="#ppt_x"/>
                                          </p:val>
                                        </p:tav>
                                      </p:tavLst>
                                    </p:anim>
                                    <p:anim calcmode="lin" valueType="num">
                                      <p:cBhvr additive="base">
                                        <p:cTn id="23" dur="500" fill="hold"/>
                                        <p:tgtEl>
                                          <p:spTgt spid="7"/>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0-#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additive="base">
                                        <p:cTn id="32" dur="500" fill="hold"/>
                                        <p:tgtEl>
                                          <p:spTgt spid="9"/>
                                        </p:tgtEl>
                                        <p:attrNameLst>
                                          <p:attrName>ppt_x</p:attrName>
                                        </p:attrNameLst>
                                      </p:cBhvr>
                                      <p:tavLst>
                                        <p:tav tm="0">
                                          <p:val>
                                            <p:strVal val="0-#ppt_w/2"/>
                                          </p:val>
                                        </p:tav>
                                        <p:tav tm="100000">
                                          <p:val>
                                            <p:strVal val="#ppt_x"/>
                                          </p:val>
                                        </p:tav>
                                      </p:tavLst>
                                    </p:anim>
                                    <p:anim calcmode="lin" valueType="num">
                                      <p:cBhvr additive="base">
                                        <p:cTn id="33" dur="500" fill="hold"/>
                                        <p:tgtEl>
                                          <p:spTgt spid="9"/>
                                        </p:tgtEl>
                                        <p:attrNameLst>
                                          <p:attrName>ppt_y</p:attrName>
                                        </p:attrNameLst>
                                      </p:cBhvr>
                                      <p:tavLst>
                                        <p:tav tm="0">
                                          <p:val>
                                            <p:strVal val="#ppt_y"/>
                                          </p:val>
                                        </p:tav>
                                        <p:tav tm="100000">
                                          <p:val>
                                            <p:strVal val="#ppt_y"/>
                                          </p:val>
                                        </p:tav>
                                      </p:tavLst>
                                    </p:anim>
                                  </p:childTnLst>
                                </p:cTn>
                              </p:par>
                            </p:childTnLst>
                          </p:cTn>
                        </p:par>
                        <p:par>
                          <p:cTn id="34" fill="hold">
                            <p:stCondLst>
                              <p:cond delay="3000"/>
                            </p:stCondLst>
                            <p:childTnLst>
                              <p:par>
                                <p:cTn id="35" presetID="2" presetClass="entr" presetSubtype="8" fill="hold"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0-#ppt_w/2"/>
                                          </p:val>
                                        </p:tav>
                                        <p:tav tm="100000">
                                          <p:val>
                                            <p:strVal val="#ppt_x"/>
                                          </p:val>
                                        </p:tav>
                                      </p:tavLst>
                                    </p:anim>
                                    <p:anim calcmode="lin" valueType="num">
                                      <p:cBhvr additive="base">
                                        <p:cTn id="3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Group 20"/>
          <p:cNvGrpSpPr/>
          <p:nvPr/>
        </p:nvGrpSpPr>
        <p:grpSpPr>
          <a:xfrm>
            <a:off x="9524" y="5719412"/>
            <a:ext cx="8875714" cy="1116363"/>
            <a:chOff x="9524" y="5719412"/>
            <a:chExt cx="8875714" cy="1116363"/>
          </a:xfrm>
        </p:grpSpPr>
        <p:sp>
          <p:nvSpPr>
            <p:cNvPr id="80907" name="Line 11"/>
            <p:cNvSpPr>
              <a:spLocks noChangeShapeType="1"/>
            </p:cNvSpPr>
            <p:nvPr/>
          </p:nvSpPr>
          <p:spPr bwMode="gray">
            <a:xfrm flipH="1">
              <a:off x="9524" y="6088484"/>
              <a:ext cx="2276476" cy="747291"/>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6" name="Text Box 20"/>
            <p:cNvSpPr txBox="1">
              <a:spLocks noChangeArrowheads="1"/>
            </p:cNvSpPr>
            <p:nvPr/>
          </p:nvSpPr>
          <p:spPr bwMode="black">
            <a:xfrm>
              <a:off x="3048000" y="5719412"/>
              <a:ext cx="583723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Tập trung cho công tác tuyển sinh năm 2018</a:t>
              </a:r>
              <a:endParaRPr lang="en-US" sz="2000" b="1">
                <a:cs typeface="Arial" charset="0"/>
              </a:endParaRPr>
            </a:p>
          </p:txBody>
        </p:sp>
      </p:grpSp>
      <p:grpSp>
        <p:nvGrpSpPr>
          <p:cNvPr id="16" name="Group 15"/>
          <p:cNvGrpSpPr/>
          <p:nvPr/>
        </p:nvGrpSpPr>
        <p:grpSpPr>
          <a:xfrm>
            <a:off x="85724" y="1524000"/>
            <a:ext cx="9058276" cy="5158073"/>
            <a:chOff x="85724" y="1524000"/>
            <a:chExt cx="9058276" cy="5158073"/>
          </a:xfrm>
        </p:grpSpPr>
        <p:sp>
          <p:nvSpPr>
            <p:cNvPr id="80904" name="Line 8"/>
            <p:cNvSpPr>
              <a:spLocks noChangeShapeType="1"/>
            </p:cNvSpPr>
            <p:nvPr/>
          </p:nvSpPr>
          <p:spPr bwMode="gray">
            <a:xfrm flipH="1">
              <a:off x="85724" y="1905000"/>
              <a:ext cx="1743076" cy="4777073"/>
            </a:xfrm>
            <a:prstGeom prst="line">
              <a:avLst/>
            </a:prstGeom>
            <a:noFill/>
            <a:ln w="28575">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3" name="Text Box 17"/>
            <p:cNvSpPr txBox="1">
              <a:spLocks noChangeArrowheads="1"/>
            </p:cNvSpPr>
            <p:nvPr/>
          </p:nvSpPr>
          <p:spPr bwMode="black">
            <a:xfrm>
              <a:off x="2368550" y="1524000"/>
              <a:ext cx="6775450" cy="707886"/>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Hoàn thiện hệ thống giáo trình, bài giảng, thống nhất quản lý ngân hàng câu hỏi, tổ chức thi trực tuyến trên máy tính</a:t>
              </a:r>
              <a:endParaRPr lang="en-US" sz="2000" b="1">
                <a:cs typeface="Arial" charset="0"/>
              </a:endParaRPr>
            </a:p>
          </p:txBody>
        </p:sp>
        <p:sp>
          <p:nvSpPr>
            <p:cNvPr id="80934" name="AutoShape 38"/>
            <p:cNvSpPr>
              <a:spLocks noChangeArrowheads="1"/>
            </p:cNvSpPr>
            <p:nvPr/>
          </p:nvSpPr>
          <p:spPr bwMode="gray">
            <a:xfrm>
              <a:off x="1695450" y="1600200"/>
              <a:ext cx="498475" cy="4858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C000"/>
            </a:solidFill>
            <a:ln w="9525">
              <a:solidFill>
                <a:srgbClr val="FF0000"/>
              </a:solidFill>
              <a:round/>
              <a:headEnd/>
              <a:tailEnd/>
            </a:ln>
            <a:effectLst>
              <a:outerShdw dist="35921" dir="2700000" algn="ctr" rotWithShape="0">
                <a:srgbClr val="080808">
                  <a:alpha val="50000"/>
                </a:srgbClr>
              </a:outerShdw>
            </a:effectLst>
          </p:spPr>
          <p:txBody>
            <a:bodyPr wrap="none" anchor="ctr"/>
            <a:lstStyle/>
            <a:p>
              <a:endParaRPr lang="en-US"/>
            </a:p>
          </p:txBody>
        </p:sp>
      </p:grpSp>
      <p:grpSp>
        <p:nvGrpSpPr>
          <p:cNvPr id="18" name="Group 17"/>
          <p:cNvGrpSpPr/>
          <p:nvPr/>
        </p:nvGrpSpPr>
        <p:grpSpPr>
          <a:xfrm>
            <a:off x="0" y="3254514"/>
            <a:ext cx="8885238" cy="3579673"/>
            <a:chOff x="0" y="3254514"/>
            <a:chExt cx="8885238" cy="3579673"/>
          </a:xfrm>
        </p:grpSpPr>
        <p:sp>
          <p:nvSpPr>
            <p:cNvPr id="80905" name="Line 9"/>
            <p:cNvSpPr>
              <a:spLocks noChangeShapeType="1"/>
            </p:cNvSpPr>
            <p:nvPr/>
          </p:nvSpPr>
          <p:spPr bwMode="gray">
            <a:xfrm flipH="1">
              <a:off x="0" y="3851379"/>
              <a:ext cx="1874042" cy="2982808"/>
            </a:xfrm>
            <a:prstGeom prst="line">
              <a:avLst/>
            </a:prstGeom>
            <a:noFill/>
            <a:ln w="28575">
              <a:solidFill>
                <a:srgbClr val="0070C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4" name="Text Box 18"/>
            <p:cNvSpPr txBox="1">
              <a:spLocks noChangeArrowheads="1"/>
            </p:cNvSpPr>
            <p:nvPr/>
          </p:nvSpPr>
          <p:spPr bwMode="black">
            <a:xfrm>
              <a:off x="2438400" y="3254514"/>
              <a:ext cx="644683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Nâng cao vai trò, trách nhiệm của các khoa và tổ bộ môn trong công tác quản lý giảng dạy</a:t>
              </a:r>
              <a:endParaRPr lang="en-US" sz="2000" b="1">
                <a:cs typeface="Arial" charset="0"/>
              </a:endParaRPr>
            </a:p>
          </p:txBody>
        </p:sp>
      </p:grpSp>
      <p:grpSp>
        <p:nvGrpSpPr>
          <p:cNvPr id="20" name="Group 19"/>
          <p:cNvGrpSpPr/>
          <p:nvPr/>
        </p:nvGrpSpPr>
        <p:grpSpPr>
          <a:xfrm>
            <a:off x="221064" y="5011836"/>
            <a:ext cx="8394298" cy="1657025"/>
            <a:chOff x="221064" y="5011836"/>
            <a:chExt cx="8394298" cy="1657025"/>
          </a:xfrm>
        </p:grpSpPr>
        <p:sp>
          <p:nvSpPr>
            <p:cNvPr id="80906" name="Line 10"/>
            <p:cNvSpPr>
              <a:spLocks noChangeShapeType="1"/>
            </p:cNvSpPr>
            <p:nvPr/>
          </p:nvSpPr>
          <p:spPr bwMode="gray">
            <a:xfrm flipH="1">
              <a:off x="221064" y="5342783"/>
              <a:ext cx="2064936" cy="1326078"/>
            </a:xfrm>
            <a:prstGeom prst="line">
              <a:avLst/>
            </a:prstGeom>
            <a:noFill/>
            <a:ln w="28575">
              <a:solidFill>
                <a:srgbClr val="7030A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0915" name="Text Box 19"/>
            <p:cNvSpPr txBox="1">
              <a:spLocks noChangeArrowheads="1"/>
            </p:cNvSpPr>
            <p:nvPr/>
          </p:nvSpPr>
          <p:spPr bwMode="black">
            <a:xfrm>
              <a:off x="3048000" y="5011836"/>
              <a:ext cx="556736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Hợp tác đào tạo nghề với các trường</a:t>
              </a:r>
              <a:endParaRPr lang="en-US" sz="2000" b="1">
                <a:cs typeface="Arial" charset="0"/>
              </a:endParaRPr>
            </a:p>
          </p:txBody>
        </p:sp>
      </p:grpSp>
      <p:sp>
        <p:nvSpPr>
          <p:cNvPr id="80939" name="Rectangle 43"/>
          <p:cNvSpPr>
            <a:spLocks noGrp="1" noChangeArrowheads="1"/>
          </p:cNvSpPr>
          <p:nvPr>
            <p:ph type="title"/>
          </p:nvPr>
        </p:nvSpPr>
        <p:spPr>
          <a:xfrm>
            <a:off x="228600" y="228600"/>
            <a:ext cx="8686800" cy="563563"/>
          </a:xfrm>
        </p:spPr>
        <p:txBody>
          <a:bodyPr/>
          <a:lstStyle/>
          <a:p>
            <a:r>
              <a:rPr lang="en-US" sz="2800" smtClean="0"/>
              <a:t>CÔNG TÁC ĐÀO TẠO, QUẢN LÝ ĐÀO TẠO</a:t>
            </a:r>
          </a:p>
        </p:txBody>
      </p:sp>
      <p:grpSp>
        <p:nvGrpSpPr>
          <p:cNvPr id="17" name="Group 16"/>
          <p:cNvGrpSpPr/>
          <p:nvPr/>
        </p:nvGrpSpPr>
        <p:grpSpPr>
          <a:xfrm>
            <a:off x="9525" y="2362200"/>
            <a:ext cx="9204325" cy="4500918"/>
            <a:chOff x="9525" y="2362200"/>
            <a:chExt cx="9204325" cy="4500918"/>
          </a:xfrm>
        </p:grpSpPr>
        <p:sp>
          <p:nvSpPr>
            <p:cNvPr id="80902" name="Line 6"/>
            <p:cNvSpPr>
              <a:spLocks noChangeShapeType="1"/>
            </p:cNvSpPr>
            <p:nvPr/>
          </p:nvSpPr>
          <p:spPr bwMode="gray">
            <a:xfrm flipH="1">
              <a:off x="9525" y="2746044"/>
              <a:ext cx="1864517" cy="4117074"/>
            </a:xfrm>
            <a:prstGeom prst="line">
              <a:avLst/>
            </a:prstGeom>
            <a:noFill/>
            <a:ln w="28575">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5" name="Text Box 17"/>
            <p:cNvSpPr txBox="1">
              <a:spLocks noChangeArrowheads="1"/>
            </p:cNvSpPr>
            <p:nvPr/>
          </p:nvSpPr>
          <p:spPr bwMode="black">
            <a:xfrm>
              <a:off x="2438400" y="2362200"/>
              <a:ext cx="677545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Hoàn thiện các thông tin công bố trên website mới của trường về các chương trình đào </a:t>
              </a:r>
              <a:r>
                <a:rPr lang="en-US" sz="2000" smtClean="0"/>
                <a:t>tạo…</a:t>
              </a:r>
              <a:endParaRPr lang="en-US" sz="2000" b="1">
                <a:cs typeface="Arial" charset="0"/>
              </a:endParaRPr>
            </a:p>
          </p:txBody>
        </p:sp>
      </p:grpSp>
      <p:grpSp>
        <p:nvGrpSpPr>
          <p:cNvPr id="19" name="Group 18"/>
          <p:cNvGrpSpPr/>
          <p:nvPr/>
        </p:nvGrpSpPr>
        <p:grpSpPr>
          <a:xfrm>
            <a:off x="221064" y="4224431"/>
            <a:ext cx="8389536" cy="2500219"/>
            <a:chOff x="221064" y="4224431"/>
            <a:chExt cx="8389536" cy="2500219"/>
          </a:xfrm>
        </p:grpSpPr>
        <p:sp>
          <p:nvSpPr>
            <p:cNvPr id="80909" name="Line 13"/>
            <p:cNvSpPr>
              <a:spLocks noChangeShapeType="1"/>
            </p:cNvSpPr>
            <p:nvPr/>
          </p:nvSpPr>
          <p:spPr bwMode="gray">
            <a:xfrm flipH="1">
              <a:off x="221064" y="4472272"/>
              <a:ext cx="2064936" cy="2252378"/>
            </a:xfrm>
            <a:prstGeom prst="line">
              <a:avLst/>
            </a:prstGeom>
            <a:noFill/>
            <a:ln w="28575">
              <a:solidFill>
                <a:schemeClr val="accent3">
                  <a:lumMod val="75000"/>
                </a:schemeClr>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7" name="Text Box 17"/>
            <p:cNvSpPr txBox="1">
              <a:spLocks noChangeArrowheads="1"/>
            </p:cNvSpPr>
            <p:nvPr/>
          </p:nvSpPr>
          <p:spPr bwMode="black">
            <a:xfrm>
              <a:off x="2997577" y="4224431"/>
              <a:ext cx="5613023"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17961" dir="2700000" algn="ctr" rotWithShape="0">
                      <a:srgbClr val="000000"/>
                    </a:outerShdw>
                  </a:effectLst>
                </a14:hiddenEffects>
              </a:ext>
            </a:extLst>
          </p:spPr>
          <p:txBody>
            <a:bodyPr wrap="square">
              <a:spAutoFit/>
            </a:bodyPr>
            <a:lstStyle/>
            <a:p>
              <a:pPr>
                <a:spcBef>
                  <a:spcPct val="50000"/>
                </a:spcBef>
              </a:pPr>
              <a:r>
                <a:rPr lang="en-US" sz="2000"/>
                <a:t>Tăng cường công tác kiểm tra chuyên môn</a:t>
              </a:r>
              <a:endParaRPr lang="en-US" sz="2000" b="1">
                <a:cs typeface="Arial" charset="0"/>
              </a:endParaRPr>
            </a:p>
          </p:txBody>
        </p:sp>
      </p:grpSp>
      <p:sp>
        <p:nvSpPr>
          <p:cNvPr id="80908" name="Arc 12"/>
          <p:cNvSpPr>
            <a:spLocks/>
          </p:cNvSpPr>
          <p:nvPr/>
        </p:nvSpPr>
        <p:spPr bwMode="gray">
          <a:xfrm>
            <a:off x="0" y="4567238"/>
            <a:ext cx="2286000" cy="2290762"/>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solidFill>
            <a:schemeClr val="tx2">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0910" name="Arc 14"/>
          <p:cNvSpPr>
            <a:spLocks/>
          </p:cNvSpPr>
          <p:nvPr/>
        </p:nvSpPr>
        <p:spPr bwMode="gray">
          <a:xfrm>
            <a:off x="0" y="4667250"/>
            <a:ext cx="2193925" cy="2190750"/>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1">
            <a:gsLst>
              <a:gs pos="0">
                <a:schemeClr val="tx2">
                  <a:gamma/>
                  <a:shade val="72941"/>
                  <a:invGamma/>
                </a:schemeClr>
              </a:gs>
              <a:gs pos="100000">
                <a:schemeClr val="tx2"/>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17961" dir="2700000" algn="ctr" rotWithShape="0">
                    <a:schemeClr val="tx2">
                      <a:gamma/>
                      <a:shade val="60000"/>
                      <a:invGamma/>
                    </a:schemeClr>
                  </a:outerShdw>
                </a:effectLst>
              </a14:hiddenEffects>
            </a:ext>
          </a:extLst>
        </p:spPr>
        <p:txBody>
          <a:bodyPr wrap="none" anchor="ctr"/>
          <a:lstStyle/>
          <a:p>
            <a:endParaRPr lang="en-US"/>
          </a:p>
        </p:txBody>
      </p:sp>
      <p:sp>
        <p:nvSpPr>
          <p:cNvPr id="80911" name="Arc 15"/>
          <p:cNvSpPr>
            <a:spLocks/>
          </p:cNvSpPr>
          <p:nvPr/>
        </p:nvSpPr>
        <p:spPr bwMode="gray">
          <a:xfrm>
            <a:off x="9525" y="4700588"/>
            <a:ext cx="2138363" cy="2135187"/>
          </a:xfrm>
          <a:custGeom>
            <a:avLst/>
            <a:gdLst>
              <a:gd name="G0" fmla="+- 0 0 0"/>
              <a:gd name="G1" fmla="+- 21600 0 0"/>
              <a:gd name="G2" fmla="+- 21600 0 0"/>
              <a:gd name="T0" fmla="*/ 0 w 21600"/>
              <a:gd name="T1" fmla="*/ 0 h 21600"/>
              <a:gd name="T2" fmla="*/ 21600 w 21600"/>
              <a:gd name="T3" fmla="*/ 21600 h 21600"/>
              <a:gd name="T4" fmla="*/ 0 w 21600"/>
              <a:gd name="T5" fmla="*/ 21600 h 21600"/>
            </a:gdLst>
            <a:ahLst/>
            <a:cxnLst>
              <a:cxn ang="0">
                <a:pos x="T0" y="T1"/>
              </a:cxn>
              <a:cxn ang="0">
                <a:pos x="T2" y="T3"/>
              </a:cxn>
              <a:cxn ang="0">
                <a:pos x="T4" y="T5"/>
              </a:cxn>
            </a:cxnLst>
            <a:rect l="0" t="0" r="r" b="b"/>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gradFill rotWithShape="1">
            <a:gsLst>
              <a:gs pos="0">
                <a:schemeClr val="tx2">
                  <a:alpha val="0"/>
                </a:schemeClr>
              </a:gs>
              <a:gs pos="100000">
                <a:schemeClr val="tx2">
                  <a:gamma/>
                  <a:tint val="63529"/>
                  <a:invGamma/>
                </a:schemeClr>
              </a:gs>
            </a:gsLst>
            <a:lin ang="189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17961" dir="2700000" algn="ctr" rotWithShape="0">
                    <a:schemeClr val="tx2">
                      <a:gamma/>
                      <a:shade val="60000"/>
                      <a:invGamma/>
                    </a:schemeClr>
                  </a:outerShdw>
                </a:effectLst>
              </a14:hiddenEffects>
            </a:ext>
          </a:extLst>
        </p:spPr>
        <p:txBody>
          <a:bodyPr wrap="none" anchor="ctr"/>
          <a:lstStyle/>
          <a:p>
            <a:endParaRPr lang="en-US"/>
          </a:p>
        </p:txBody>
      </p:sp>
      <p:pic>
        <p:nvPicPr>
          <p:cNvPr id="58" name="Picture 60" descr="E:\DO HOA\LOGO LYTC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150" y="5029200"/>
            <a:ext cx="1695450" cy="1695450"/>
          </a:xfrm>
          <a:prstGeom prst="rect">
            <a:avLst/>
          </a:prstGeom>
          <a:noFill/>
          <a:extLst>
            <a:ext uri="{909E8E84-426E-40DD-AFC4-6F175D3DCCD1}">
              <a14:hiddenFill xmlns:a14="http://schemas.microsoft.com/office/drawing/2010/main">
                <a:solidFill>
                  <a:srgbClr val="FFFFFF"/>
                </a:solidFill>
              </a14:hiddenFill>
            </a:ext>
          </a:extLst>
        </p:spPr>
      </p:pic>
      <p:sp>
        <p:nvSpPr>
          <p:cNvPr id="33" name="AutoShape 38"/>
          <p:cNvSpPr>
            <a:spLocks noChangeArrowheads="1"/>
          </p:cNvSpPr>
          <p:nvPr/>
        </p:nvSpPr>
        <p:spPr bwMode="gray">
          <a:xfrm>
            <a:off x="1752600" y="2409755"/>
            <a:ext cx="498475" cy="4858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C00000"/>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a:p>
        </p:txBody>
      </p:sp>
      <p:sp>
        <p:nvSpPr>
          <p:cNvPr id="34" name="AutoShape 38"/>
          <p:cNvSpPr>
            <a:spLocks noChangeArrowheads="1"/>
          </p:cNvSpPr>
          <p:nvPr/>
        </p:nvSpPr>
        <p:spPr bwMode="gray">
          <a:xfrm>
            <a:off x="1752600" y="3365534"/>
            <a:ext cx="498475" cy="4858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4"/>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a:p>
        </p:txBody>
      </p:sp>
      <p:sp>
        <p:nvSpPr>
          <p:cNvPr id="35" name="AutoShape 38"/>
          <p:cNvSpPr>
            <a:spLocks noChangeArrowheads="1"/>
          </p:cNvSpPr>
          <p:nvPr/>
        </p:nvSpPr>
        <p:spPr bwMode="gray">
          <a:xfrm>
            <a:off x="2193925" y="4155590"/>
            <a:ext cx="498475" cy="4858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FFFF00"/>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a:p>
        </p:txBody>
      </p:sp>
      <p:sp>
        <p:nvSpPr>
          <p:cNvPr id="36" name="AutoShape 38"/>
          <p:cNvSpPr>
            <a:spLocks noChangeArrowheads="1"/>
          </p:cNvSpPr>
          <p:nvPr/>
        </p:nvSpPr>
        <p:spPr bwMode="gray">
          <a:xfrm>
            <a:off x="2218442" y="4950421"/>
            <a:ext cx="498475" cy="4858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rgbClr val="0070C0"/>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a:p>
        </p:txBody>
      </p:sp>
      <p:sp>
        <p:nvSpPr>
          <p:cNvPr id="37" name="AutoShape 38"/>
          <p:cNvSpPr>
            <a:spLocks noChangeArrowheads="1"/>
          </p:cNvSpPr>
          <p:nvPr/>
        </p:nvSpPr>
        <p:spPr bwMode="gray">
          <a:xfrm>
            <a:off x="2243114" y="5715000"/>
            <a:ext cx="498475" cy="485845"/>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6">
              <a:lumMod val="50000"/>
            </a:schemeClr>
          </a:solidFill>
          <a:ln w="9525">
            <a:solidFill>
              <a:srgbClr val="FEFFFF"/>
            </a:solidFill>
            <a:round/>
            <a:headEnd/>
            <a:tailEnd/>
          </a:ln>
          <a:effectLst>
            <a:outerShdw dist="35921" dir="2700000" algn="ctr" rotWithShape="0">
              <a:srgbClr val="080808">
                <a:alpha val="50000"/>
              </a:srgbClr>
            </a:outerShdw>
          </a:effectLst>
        </p:spPr>
        <p:txBody>
          <a:bodyPr wrap="none" anchor="ctr"/>
          <a:lstStyle/>
          <a:p>
            <a:endParaRPr lang="en-US"/>
          </a:p>
        </p:txBody>
      </p:sp>
    </p:spTree>
    <p:extLst>
      <p:ext uri="{BB962C8B-B14F-4D97-AF65-F5344CB8AC3E}">
        <p14:creationId xmlns:p14="http://schemas.microsoft.com/office/powerpoint/2010/main" val="10278119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0-#ppt_w/2"/>
                                          </p:val>
                                        </p:tav>
                                        <p:tav tm="100000">
                                          <p:val>
                                            <p:strVal val="#ppt_x"/>
                                          </p:val>
                                        </p:tav>
                                      </p:tavLst>
                                    </p:anim>
                                    <p:anim calcmode="lin" valueType="num">
                                      <p:cBhvr additive="base">
                                        <p:cTn id="8" dur="500" fill="hold"/>
                                        <p:tgtEl>
                                          <p:spTgt spid="16"/>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additive="base">
                                        <p:cTn id="12" dur="500" fill="hold"/>
                                        <p:tgtEl>
                                          <p:spTgt spid="17"/>
                                        </p:tgtEl>
                                        <p:attrNameLst>
                                          <p:attrName>ppt_x</p:attrName>
                                        </p:attrNameLst>
                                      </p:cBhvr>
                                      <p:tavLst>
                                        <p:tav tm="0">
                                          <p:val>
                                            <p:strVal val="0-#ppt_w/2"/>
                                          </p:val>
                                        </p:tav>
                                        <p:tav tm="100000">
                                          <p:val>
                                            <p:strVal val="#ppt_x"/>
                                          </p:val>
                                        </p:tav>
                                      </p:tavLst>
                                    </p:anim>
                                    <p:anim calcmode="lin" valueType="num">
                                      <p:cBhvr additive="base">
                                        <p:cTn id="13" dur="500" fill="hold"/>
                                        <p:tgtEl>
                                          <p:spTgt spid="1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additive="base">
                                        <p:cTn id="17" dur="500" fill="hold"/>
                                        <p:tgtEl>
                                          <p:spTgt spid="18"/>
                                        </p:tgtEl>
                                        <p:attrNameLst>
                                          <p:attrName>ppt_x</p:attrName>
                                        </p:attrNameLst>
                                      </p:cBhvr>
                                      <p:tavLst>
                                        <p:tav tm="0">
                                          <p:val>
                                            <p:strVal val="0-#ppt_w/2"/>
                                          </p:val>
                                        </p:tav>
                                        <p:tav tm="100000">
                                          <p:val>
                                            <p:strVal val="#ppt_x"/>
                                          </p:val>
                                        </p:tav>
                                      </p:tavLst>
                                    </p:anim>
                                    <p:anim calcmode="lin" valueType="num">
                                      <p:cBhvr additive="base">
                                        <p:cTn id="18" dur="500" fill="hold"/>
                                        <p:tgtEl>
                                          <p:spTgt spid="1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0-#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0-#ppt_w/2"/>
                                          </p:val>
                                        </p:tav>
                                        <p:tav tm="100000">
                                          <p:val>
                                            <p:strVal val="#ppt_x"/>
                                          </p:val>
                                        </p:tav>
                                      </p:tavLst>
                                    </p:anim>
                                    <p:anim calcmode="lin" valueType="num">
                                      <p:cBhvr additive="base">
                                        <p:cTn id="28" dur="500" fill="hold"/>
                                        <p:tgtEl>
                                          <p:spTgt spid="20"/>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8" fill="hold" nodeType="afterEffect">
                                  <p:stCondLst>
                                    <p:cond delay="0"/>
                                  </p:stCondLst>
                                  <p:childTnLst>
                                    <p:set>
                                      <p:cBhvr>
                                        <p:cTn id="31" dur="1" fill="hold">
                                          <p:stCondLst>
                                            <p:cond delay="0"/>
                                          </p:stCondLst>
                                        </p:cTn>
                                        <p:tgtEl>
                                          <p:spTgt spid="21"/>
                                        </p:tgtEl>
                                        <p:attrNameLst>
                                          <p:attrName>style.visibility</p:attrName>
                                        </p:attrNameLst>
                                      </p:cBhvr>
                                      <p:to>
                                        <p:strVal val="visible"/>
                                      </p:to>
                                    </p:set>
                                    <p:anim calcmode="lin" valueType="num">
                                      <p:cBhvr additive="base">
                                        <p:cTn id="32" dur="500" fill="hold"/>
                                        <p:tgtEl>
                                          <p:spTgt spid="21"/>
                                        </p:tgtEl>
                                        <p:attrNameLst>
                                          <p:attrName>ppt_x</p:attrName>
                                        </p:attrNameLst>
                                      </p:cBhvr>
                                      <p:tavLst>
                                        <p:tav tm="0">
                                          <p:val>
                                            <p:strVal val="0-#ppt_w/2"/>
                                          </p:val>
                                        </p:tav>
                                        <p:tav tm="100000">
                                          <p:val>
                                            <p:strVal val="#ppt_x"/>
                                          </p:val>
                                        </p:tav>
                                      </p:tavLst>
                                    </p:anim>
                                    <p:anim calcmode="lin" valueType="num">
                                      <p:cBhvr additive="base">
                                        <p:cTn id="33"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p:nvPr/>
        </p:nvGrpSpPr>
        <p:grpSpPr>
          <a:xfrm>
            <a:off x="-2133600" y="1584032"/>
            <a:ext cx="11056937" cy="765175"/>
            <a:chOff x="-2133600" y="1584032"/>
            <a:chExt cx="11056937" cy="765175"/>
          </a:xfrm>
        </p:grpSpPr>
        <p:sp>
          <p:nvSpPr>
            <p:cNvPr id="61446" name="Rectangle 6"/>
            <p:cNvSpPr>
              <a:spLocks noChangeArrowheads="1"/>
            </p:cNvSpPr>
            <p:nvPr/>
          </p:nvSpPr>
          <p:spPr bwMode="ltGray">
            <a:xfrm>
              <a:off x="-2133600" y="1615782"/>
              <a:ext cx="10725576" cy="701675"/>
            </a:xfrm>
            <a:prstGeom prst="rect">
              <a:avLst/>
            </a:prstGeom>
            <a:gradFill rotWithShape="1">
              <a:gsLst>
                <a:gs pos="0">
                  <a:schemeClr val="accent1">
                    <a:gamma/>
                    <a:tint val="0"/>
                    <a:invGamma/>
                    <a:alpha val="0"/>
                  </a:schemeClr>
                </a:gs>
                <a:gs pos="100000">
                  <a:schemeClr val="accent1">
                    <a:alpha val="70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2" name="Group 1"/>
            <p:cNvGrpSpPr/>
            <p:nvPr/>
          </p:nvGrpSpPr>
          <p:grpSpPr>
            <a:xfrm>
              <a:off x="304800" y="1584032"/>
              <a:ext cx="8618537" cy="765175"/>
              <a:chOff x="304800" y="1584032"/>
              <a:chExt cx="8618537" cy="765175"/>
            </a:xfrm>
          </p:grpSpPr>
          <p:sp>
            <p:nvSpPr>
              <p:cNvPr id="61447" name="Rectangle 7"/>
              <p:cNvSpPr>
                <a:spLocks noChangeArrowheads="1"/>
              </p:cNvSpPr>
              <p:nvPr/>
            </p:nvSpPr>
            <p:spPr bwMode="auto">
              <a:xfrm>
                <a:off x="304800" y="1600200"/>
                <a:ext cx="7629879" cy="70788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a:t>Chấn chỉnh, sắp xếp lại bộ máy tổ chức, sáp nhập các đơn vị nhằm đảm bảo gọn nhẹ nhưng hoạt động hiệu quả</a:t>
                </a:r>
                <a:endParaRPr lang="en-US" sz="2000" b="1">
                  <a:solidFill>
                    <a:srgbClr val="080808"/>
                  </a:solidFill>
                  <a:cs typeface="Arial" charset="0"/>
                </a:endParaRPr>
              </a:p>
            </p:txBody>
          </p:sp>
          <p:grpSp>
            <p:nvGrpSpPr>
              <p:cNvPr id="61476" name="Group 36"/>
              <p:cNvGrpSpPr>
                <a:grpSpLocks/>
              </p:cNvGrpSpPr>
              <p:nvPr/>
            </p:nvGrpSpPr>
            <p:grpSpPr bwMode="auto">
              <a:xfrm>
                <a:off x="8153400" y="1584032"/>
                <a:ext cx="769937" cy="765175"/>
                <a:chOff x="1596" y="1152"/>
                <a:chExt cx="518" cy="516"/>
              </a:xfrm>
            </p:grpSpPr>
            <p:sp>
              <p:nvSpPr>
                <p:cNvPr id="61477" name="Oval 37"/>
                <p:cNvSpPr>
                  <a:spLocks noChangeArrowheads="1"/>
                </p:cNvSpPr>
                <p:nvPr/>
              </p:nvSpPr>
              <p:spPr bwMode="gray">
                <a:xfrm>
                  <a:off x="1596" y="1154"/>
                  <a:ext cx="518" cy="514"/>
                </a:xfrm>
                <a:prstGeom prst="ellipse">
                  <a:avLst/>
                </a:prstGeom>
                <a:solidFill>
                  <a:schemeClr val="accent1"/>
                </a:solidFill>
                <a:ln w="28575"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pic>
              <p:nvPicPr>
                <p:cNvPr id="61478" name="Picture 38"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1609" y="1152"/>
                  <a:ext cx="484" cy="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1488" name="Group 48"/>
              <p:cNvGrpSpPr>
                <a:grpSpLocks/>
              </p:cNvGrpSpPr>
              <p:nvPr/>
            </p:nvGrpSpPr>
            <p:grpSpPr bwMode="auto">
              <a:xfrm>
                <a:off x="8326437" y="1798345"/>
                <a:ext cx="422275" cy="317500"/>
                <a:chOff x="1890" y="1712"/>
                <a:chExt cx="399" cy="300"/>
              </a:xfrm>
            </p:grpSpPr>
            <p:sp>
              <p:nvSpPr>
                <p:cNvPr id="61489" name="Freeform 49"/>
                <p:cNvSpPr>
                  <a:spLocks noEditPoints="1"/>
                </p:cNvSpPr>
                <p:nvPr/>
              </p:nvSpPr>
              <p:spPr bwMode="gray">
                <a:xfrm>
                  <a:off x="1890" y="1712"/>
                  <a:ext cx="200" cy="300"/>
                </a:xfrm>
                <a:custGeom>
                  <a:avLst/>
                  <a:gdLst>
                    <a:gd name="T0" fmla="*/ 200 w 200"/>
                    <a:gd name="T1" fmla="*/ 172 h 300"/>
                    <a:gd name="T2" fmla="*/ 195 w 200"/>
                    <a:gd name="T3" fmla="*/ 172 h 300"/>
                    <a:gd name="T4" fmla="*/ 192 w 200"/>
                    <a:gd name="T5" fmla="*/ 169 h 300"/>
                    <a:gd name="T6" fmla="*/ 65 w 200"/>
                    <a:gd name="T7" fmla="*/ 42 h 300"/>
                    <a:gd name="T8" fmla="*/ 200 w 200"/>
                    <a:gd name="T9" fmla="*/ 42 h 300"/>
                    <a:gd name="T10" fmla="*/ 200 w 200"/>
                    <a:gd name="T11" fmla="*/ 0 h 300"/>
                    <a:gd name="T12" fmla="*/ 0 w 200"/>
                    <a:gd name="T13" fmla="*/ 0 h 300"/>
                    <a:gd name="T14" fmla="*/ 0 w 200"/>
                    <a:gd name="T15" fmla="*/ 300 h 300"/>
                    <a:gd name="T16" fmla="*/ 200 w 200"/>
                    <a:gd name="T17" fmla="*/ 300 h 300"/>
                    <a:gd name="T18" fmla="*/ 200 w 200"/>
                    <a:gd name="T19" fmla="*/ 258 h 300"/>
                    <a:gd name="T20" fmla="*/ 65 w 200"/>
                    <a:gd name="T21" fmla="*/ 258 h 300"/>
                    <a:gd name="T22" fmla="*/ 150 w 200"/>
                    <a:gd name="T23" fmla="*/ 174 h 300"/>
                    <a:gd name="T24" fmla="*/ 186 w 200"/>
                    <a:gd name="T25" fmla="*/ 208 h 300"/>
                    <a:gd name="T26" fmla="*/ 189 w 200"/>
                    <a:gd name="T27" fmla="*/ 211 h 300"/>
                    <a:gd name="T28" fmla="*/ 195 w 200"/>
                    <a:gd name="T29" fmla="*/ 214 h 300"/>
                    <a:gd name="T30" fmla="*/ 200 w 200"/>
                    <a:gd name="T31" fmla="*/ 214 h 300"/>
                    <a:gd name="T32" fmla="*/ 200 w 200"/>
                    <a:gd name="T33" fmla="*/ 172 h 300"/>
                    <a:gd name="T34" fmla="*/ 42 w 200"/>
                    <a:gd name="T35" fmla="*/ 64 h 300"/>
                    <a:gd name="T36" fmla="*/ 126 w 200"/>
                    <a:gd name="T37" fmla="*/ 150 h 300"/>
                    <a:gd name="T38" fmla="*/ 42 w 200"/>
                    <a:gd name="T39" fmla="*/ 234 h 300"/>
                    <a:gd name="T40" fmla="*/ 42 w 200"/>
                    <a:gd name="T41" fmla="*/ 6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00" h="300">
                      <a:moveTo>
                        <a:pt x="200" y="172"/>
                      </a:moveTo>
                      <a:lnTo>
                        <a:pt x="195" y="172"/>
                      </a:lnTo>
                      <a:lnTo>
                        <a:pt x="192" y="169"/>
                      </a:lnTo>
                      <a:lnTo>
                        <a:pt x="65" y="42"/>
                      </a:lnTo>
                      <a:lnTo>
                        <a:pt x="200" y="42"/>
                      </a:lnTo>
                      <a:lnTo>
                        <a:pt x="200" y="0"/>
                      </a:lnTo>
                      <a:lnTo>
                        <a:pt x="0" y="0"/>
                      </a:lnTo>
                      <a:lnTo>
                        <a:pt x="0" y="300"/>
                      </a:lnTo>
                      <a:lnTo>
                        <a:pt x="200" y="300"/>
                      </a:lnTo>
                      <a:lnTo>
                        <a:pt x="200" y="258"/>
                      </a:lnTo>
                      <a:lnTo>
                        <a:pt x="65" y="258"/>
                      </a:lnTo>
                      <a:lnTo>
                        <a:pt x="150" y="174"/>
                      </a:lnTo>
                      <a:lnTo>
                        <a:pt x="186" y="208"/>
                      </a:lnTo>
                      <a:lnTo>
                        <a:pt x="189" y="211"/>
                      </a:lnTo>
                      <a:lnTo>
                        <a:pt x="195" y="214"/>
                      </a:lnTo>
                      <a:lnTo>
                        <a:pt x="200" y="214"/>
                      </a:lnTo>
                      <a:lnTo>
                        <a:pt x="200" y="172"/>
                      </a:lnTo>
                      <a:close/>
                      <a:moveTo>
                        <a:pt x="42" y="64"/>
                      </a:moveTo>
                      <a:lnTo>
                        <a:pt x="126" y="150"/>
                      </a:lnTo>
                      <a:lnTo>
                        <a:pt x="42" y="234"/>
                      </a:lnTo>
                      <a:lnTo>
                        <a:pt x="42" y="64"/>
                      </a:lnTo>
                      <a:close/>
                    </a:path>
                  </a:pathLst>
                </a:custGeom>
                <a:solidFill>
                  <a:srgbClr val="FFFFFF"/>
                </a:solid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en-US"/>
                </a:p>
              </p:txBody>
            </p:sp>
            <p:sp>
              <p:nvSpPr>
                <p:cNvPr id="61490" name="Freeform 50"/>
                <p:cNvSpPr>
                  <a:spLocks noEditPoints="1"/>
                </p:cNvSpPr>
                <p:nvPr/>
              </p:nvSpPr>
              <p:spPr bwMode="gray">
                <a:xfrm>
                  <a:off x="2090" y="1712"/>
                  <a:ext cx="199" cy="300"/>
                </a:xfrm>
                <a:custGeom>
                  <a:avLst/>
                  <a:gdLst>
                    <a:gd name="T0" fmla="*/ 0 w 199"/>
                    <a:gd name="T1" fmla="*/ 214 h 300"/>
                    <a:gd name="T2" fmla="*/ 6 w 199"/>
                    <a:gd name="T3" fmla="*/ 214 h 300"/>
                    <a:gd name="T4" fmla="*/ 10 w 199"/>
                    <a:gd name="T5" fmla="*/ 211 h 300"/>
                    <a:gd name="T6" fmla="*/ 15 w 199"/>
                    <a:gd name="T7" fmla="*/ 208 h 300"/>
                    <a:gd name="T8" fmla="*/ 51 w 199"/>
                    <a:gd name="T9" fmla="*/ 174 h 300"/>
                    <a:gd name="T10" fmla="*/ 135 w 199"/>
                    <a:gd name="T11" fmla="*/ 258 h 300"/>
                    <a:gd name="T12" fmla="*/ 0 w 199"/>
                    <a:gd name="T13" fmla="*/ 258 h 300"/>
                    <a:gd name="T14" fmla="*/ 0 w 199"/>
                    <a:gd name="T15" fmla="*/ 300 h 300"/>
                    <a:gd name="T16" fmla="*/ 199 w 199"/>
                    <a:gd name="T17" fmla="*/ 300 h 300"/>
                    <a:gd name="T18" fmla="*/ 199 w 199"/>
                    <a:gd name="T19" fmla="*/ 0 h 300"/>
                    <a:gd name="T20" fmla="*/ 0 w 199"/>
                    <a:gd name="T21" fmla="*/ 0 h 300"/>
                    <a:gd name="T22" fmla="*/ 0 w 199"/>
                    <a:gd name="T23" fmla="*/ 42 h 300"/>
                    <a:gd name="T24" fmla="*/ 135 w 199"/>
                    <a:gd name="T25" fmla="*/ 42 h 300"/>
                    <a:gd name="T26" fmla="*/ 7 w 199"/>
                    <a:gd name="T27" fmla="*/ 169 h 300"/>
                    <a:gd name="T28" fmla="*/ 4 w 199"/>
                    <a:gd name="T29" fmla="*/ 172 h 300"/>
                    <a:gd name="T30" fmla="*/ 0 w 199"/>
                    <a:gd name="T31" fmla="*/ 172 h 300"/>
                    <a:gd name="T32" fmla="*/ 0 w 199"/>
                    <a:gd name="T33" fmla="*/ 214 h 300"/>
                    <a:gd name="T34" fmla="*/ 157 w 199"/>
                    <a:gd name="T35" fmla="*/ 234 h 300"/>
                    <a:gd name="T36" fmla="*/ 73 w 199"/>
                    <a:gd name="T37" fmla="*/ 150 h 300"/>
                    <a:gd name="T38" fmla="*/ 157 w 199"/>
                    <a:gd name="T39" fmla="*/ 64 h 300"/>
                    <a:gd name="T40" fmla="*/ 157 w 199"/>
                    <a:gd name="T41" fmla="*/ 234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99" h="300">
                      <a:moveTo>
                        <a:pt x="0" y="214"/>
                      </a:moveTo>
                      <a:lnTo>
                        <a:pt x="6" y="214"/>
                      </a:lnTo>
                      <a:lnTo>
                        <a:pt x="10" y="211"/>
                      </a:lnTo>
                      <a:lnTo>
                        <a:pt x="15" y="208"/>
                      </a:lnTo>
                      <a:lnTo>
                        <a:pt x="51" y="174"/>
                      </a:lnTo>
                      <a:lnTo>
                        <a:pt x="135" y="258"/>
                      </a:lnTo>
                      <a:lnTo>
                        <a:pt x="0" y="258"/>
                      </a:lnTo>
                      <a:lnTo>
                        <a:pt x="0" y="300"/>
                      </a:lnTo>
                      <a:lnTo>
                        <a:pt x="199" y="300"/>
                      </a:lnTo>
                      <a:lnTo>
                        <a:pt x="199" y="0"/>
                      </a:lnTo>
                      <a:lnTo>
                        <a:pt x="0" y="0"/>
                      </a:lnTo>
                      <a:lnTo>
                        <a:pt x="0" y="42"/>
                      </a:lnTo>
                      <a:lnTo>
                        <a:pt x="135" y="42"/>
                      </a:lnTo>
                      <a:lnTo>
                        <a:pt x="7" y="169"/>
                      </a:lnTo>
                      <a:lnTo>
                        <a:pt x="4" y="172"/>
                      </a:lnTo>
                      <a:lnTo>
                        <a:pt x="0" y="172"/>
                      </a:lnTo>
                      <a:lnTo>
                        <a:pt x="0" y="214"/>
                      </a:lnTo>
                      <a:close/>
                      <a:moveTo>
                        <a:pt x="157" y="234"/>
                      </a:moveTo>
                      <a:lnTo>
                        <a:pt x="73" y="150"/>
                      </a:lnTo>
                      <a:lnTo>
                        <a:pt x="157" y="64"/>
                      </a:lnTo>
                      <a:lnTo>
                        <a:pt x="157" y="234"/>
                      </a:lnTo>
                      <a:close/>
                    </a:path>
                  </a:pathLst>
                </a:custGeom>
                <a:solidFill>
                  <a:srgbClr val="FFFFFF"/>
                </a:solid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en-US"/>
                </a:p>
              </p:txBody>
            </p:sp>
          </p:grpSp>
        </p:grpSp>
      </p:grpSp>
      <p:grpSp>
        <p:nvGrpSpPr>
          <p:cNvPr id="10" name="Group 9"/>
          <p:cNvGrpSpPr/>
          <p:nvPr/>
        </p:nvGrpSpPr>
        <p:grpSpPr>
          <a:xfrm>
            <a:off x="-1905000" y="4405020"/>
            <a:ext cx="10896600" cy="798666"/>
            <a:chOff x="-1905000" y="4405020"/>
            <a:chExt cx="10896600" cy="798666"/>
          </a:xfrm>
        </p:grpSpPr>
        <p:sp>
          <p:nvSpPr>
            <p:cNvPr id="61443" name="Rectangle 3"/>
            <p:cNvSpPr>
              <a:spLocks noChangeArrowheads="1"/>
            </p:cNvSpPr>
            <p:nvPr/>
          </p:nvSpPr>
          <p:spPr bwMode="ltGray">
            <a:xfrm>
              <a:off x="-1905000" y="4463757"/>
              <a:ext cx="10664825" cy="701675"/>
            </a:xfrm>
            <a:prstGeom prst="rect">
              <a:avLst/>
            </a:prstGeom>
            <a:gradFill rotWithShape="1">
              <a:gsLst>
                <a:gs pos="0">
                  <a:schemeClr val="folHlink">
                    <a:gamma/>
                    <a:tint val="0"/>
                    <a:invGamma/>
                    <a:alpha val="0"/>
                  </a:schemeClr>
                </a:gs>
                <a:gs pos="100000">
                  <a:schemeClr val="folHlink">
                    <a:alpha val="70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 name="Group 4"/>
            <p:cNvGrpSpPr/>
            <p:nvPr/>
          </p:nvGrpSpPr>
          <p:grpSpPr>
            <a:xfrm>
              <a:off x="304800" y="4405020"/>
              <a:ext cx="8686800" cy="798666"/>
              <a:chOff x="304800" y="4405020"/>
              <a:chExt cx="8686800" cy="798666"/>
            </a:xfrm>
          </p:grpSpPr>
          <p:sp>
            <p:nvSpPr>
              <p:cNvPr id="61450" name="Rectangle 10"/>
              <p:cNvSpPr>
                <a:spLocks noChangeArrowheads="1"/>
              </p:cNvSpPr>
              <p:nvPr/>
            </p:nvSpPr>
            <p:spPr bwMode="auto">
              <a:xfrm>
                <a:off x="304800" y="4495800"/>
                <a:ext cx="8170421" cy="70788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a:t>Triển khai bồi dưỡng nghiệp vụ quản lý, hoàn thiện trình độ lý luận chính trị, tin học và ngoại ngữ cho đội ngũ </a:t>
                </a:r>
                <a:r>
                  <a:rPr lang="en-US" sz="2000" b="1" smtClean="0"/>
                  <a:t>CB, GV, NV</a:t>
                </a:r>
                <a:endParaRPr lang="en-US" sz="2000" b="1">
                  <a:solidFill>
                    <a:srgbClr val="080808"/>
                  </a:solidFill>
                  <a:cs typeface="Arial" charset="0"/>
                </a:endParaRPr>
              </a:p>
            </p:txBody>
          </p:sp>
          <p:grpSp>
            <p:nvGrpSpPr>
              <p:cNvPr id="61485" name="Group 45"/>
              <p:cNvGrpSpPr>
                <a:grpSpLocks/>
              </p:cNvGrpSpPr>
              <p:nvPr/>
            </p:nvGrpSpPr>
            <p:grpSpPr bwMode="auto">
              <a:xfrm>
                <a:off x="8223250" y="4405020"/>
                <a:ext cx="768350" cy="765175"/>
                <a:chOff x="1596" y="1152"/>
                <a:chExt cx="518" cy="516"/>
              </a:xfrm>
            </p:grpSpPr>
            <p:sp>
              <p:nvSpPr>
                <p:cNvPr id="61486" name="Oval 46"/>
                <p:cNvSpPr>
                  <a:spLocks noChangeArrowheads="1"/>
                </p:cNvSpPr>
                <p:nvPr/>
              </p:nvSpPr>
              <p:spPr bwMode="gray">
                <a:xfrm>
                  <a:off x="1596" y="1154"/>
                  <a:ext cx="518" cy="514"/>
                </a:xfrm>
                <a:prstGeom prst="ellipse">
                  <a:avLst/>
                </a:prstGeom>
                <a:solidFill>
                  <a:schemeClr val="folHlink"/>
                </a:solidFill>
                <a:ln w="28575"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pic>
              <p:nvPicPr>
                <p:cNvPr id="61487" name="Picture 47"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1609" y="1152"/>
                  <a:ext cx="484" cy="385"/>
                </a:xfrm>
                <a:prstGeom prst="rect">
                  <a:avLst/>
                </a:prstGeom>
                <a:noFill/>
                <a:extLst>
                  <a:ext uri="{909E8E84-426E-40DD-AFC4-6F175D3DCCD1}">
                    <a14:hiddenFill xmlns:a14="http://schemas.microsoft.com/office/drawing/2010/main">
                      <a:solidFill>
                        <a:srgbClr val="FFFFFF"/>
                      </a:solidFill>
                    </a14:hiddenFill>
                  </a:ext>
                </a:extLst>
              </p:spPr>
            </p:pic>
          </p:grpSp>
          <p:sp>
            <p:nvSpPr>
              <p:cNvPr id="61491" name="Freeform 51"/>
              <p:cNvSpPr>
                <a:spLocks noEditPoints="1"/>
              </p:cNvSpPr>
              <p:nvPr/>
            </p:nvSpPr>
            <p:spPr bwMode="gray">
              <a:xfrm>
                <a:off x="8389938" y="4589170"/>
                <a:ext cx="411162" cy="420687"/>
              </a:xfrm>
              <a:custGeom>
                <a:avLst/>
                <a:gdLst>
                  <a:gd name="T0" fmla="*/ 306 w 366"/>
                  <a:gd name="T1" fmla="*/ 290 h 377"/>
                  <a:gd name="T2" fmla="*/ 250 w 366"/>
                  <a:gd name="T3" fmla="*/ 318 h 377"/>
                  <a:gd name="T4" fmla="*/ 163 w 366"/>
                  <a:gd name="T5" fmla="*/ 326 h 377"/>
                  <a:gd name="T6" fmla="*/ 91 w 366"/>
                  <a:gd name="T7" fmla="*/ 291 h 377"/>
                  <a:gd name="T8" fmla="*/ 55 w 366"/>
                  <a:gd name="T9" fmla="*/ 222 h 377"/>
                  <a:gd name="T10" fmla="*/ 63 w 366"/>
                  <a:gd name="T11" fmla="*/ 134 h 377"/>
                  <a:gd name="T12" fmla="*/ 114 w 366"/>
                  <a:gd name="T13" fmla="*/ 71 h 377"/>
                  <a:gd name="T14" fmla="*/ 196 w 366"/>
                  <a:gd name="T15" fmla="*/ 50 h 377"/>
                  <a:gd name="T16" fmla="*/ 271 w 366"/>
                  <a:gd name="T17" fmla="*/ 72 h 377"/>
                  <a:gd name="T18" fmla="*/ 243 w 366"/>
                  <a:gd name="T19" fmla="*/ 72 h 377"/>
                  <a:gd name="T20" fmla="*/ 226 w 366"/>
                  <a:gd name="T21" fmla="*/ 72 h 377"/>
                  <a:gd name="T22" fmla="*/ 220 w 366"/>
                  <a:gd name="T23" fmla="*/ 80 h 377"/>
                  <a:gd name="T24" fmla="*/ 214 w 366"/>
                  <a:gd name="T25" fmla="*/ 78 h 377"/>
                  <a:gd name="T26" fmla="*/ 174 w 366"/>
                  <a:gd name="T27" fmla="*/ 65 h 377"/>
                  <a:gd name="T28" fmla="*/ 112 w 366"/>
                  <a:gd name="T29" fmla="*/ 90 h 377"/>
                  <a:gd name="T30" fmla="*/ 69 w 366"/>
                  <a:gd name="T31" fmla="*/ 171 h 377"/>
                  <a:gd name="T32" fmla="*/ 75 w 366"/>
                  <a:gd name="T33" fmla="*/ 257 h 377"/>
                  <a:gd name="T34" fmla="*/ 126 w 366"/>
                  <a:gd name="T35" fmla="*/ 302 h 377"/>
                  <a:gd name="T36" fmla="*/ 180 w 366"/>
                  <a:gd name="T37" fmla="*/ 299 h 377"/>
                  <a:gd name="T38" fmla="*/ 201 w 366"/>
                  <a:gd name="T39" fmla="*/ 285 h 377"/>
                  <a:gd name="T40" fmla="*/ 225 w 366"/>
                  <a:gd name="T41" fmla="*/ 303 h 377"/>
                  <a:gd name="T42" fmla="*/ 297 w 366"/>
                  <a:gd name="T43" fmla="*/ 287 h 377"/>
                  <a:gd name="T44" fmla="*/ 355 w 366"/>
                  <a:gd name="T45" fmla="*/ 219 h 377"/>
                  <a:gd name="T46" fmla="*/ 364 w 366"/>
                  <a:gd name="T47" fmla="*/ 126 h 377"/>
                  <a:gd name="T48" fmla="*/ 325 w 366"/>
                  <a:gd name="T49" fmla="*/ 51 h 377"/>
                  <a:gd name="T50" fmla="*/ 259 w 366"/>
                  <a:gd name="T51" fmla="*/ 9 h 377"/>
                  <a:gd name="T52" fmla="*/ 160 w 366"/>
                  <a:gd name="T53" fmla="*/ 3 h 377"/>
                  <a:gd name="T54" fmla="*/ 75 w 366"/>
                  <a:gd name="T55" fmla="*/ 36 h 377"/>
                  <a:gd name="T56" fmla="*/ 13 w 366"/>
                  <a:gd name="T57" fmla="*/ 119 h 377"/>
                  <a:gd name="T58" fmla="*/ 4 w 366"/>
                  <a:gd name="T59" fmla="*/ 233 h 377"/>
                  <a:gd name="T60" fmla="*/ 55 w 366"/>
                  <a:gd name="T61" fmla="*/ 326 h 377"/>
                  <a:gd name="T62" fmla="*/ 154 w 366"/>
                  <a:gd name="T63" fmla="*/ 374 h 377"/>
                  <a:gd name="T64" fmla="*/ 286 w 366"/>
                  <a:gd name="T65" fmla="*/ 359 h 377"/>
                  <a:gd name="T66" fmla="*/ 363 w 366"/>
                  <a:gd name="T67" fmla="*/ 303 h 377"/>
                  <a:gd name="T68" fmla="*/ 364 w 366"/>
                  <a:gd name="T69" fmla="*/ 294 h 377"/>
                  <a:gd name="T70" fmla="*/ 357 w 366"/>
                  <a:gd name="T71" fmla="*/ 288 h 377"/>
                  <a:gd name="T72" fmla="*/ 253 w 366"/>
                  <a:gd name="T73" fmla="*/ 251 h 377"/>
                  <a:gd name="T74" fmla="*/ 255 w 366"/>
                  <a:gd name="T75" fmla="*/ 246 h 377"/>
                  <a:gd name="T76" fmla="*/ 283 w 366"/>
                  <a:gd name="T77" fmla="*/ 81 h 377"/>
                  <a:gd name="T78" fmla="*/ 315 w 366"/>
                  <a:gd name="T79" fmla="*/ 159 h 377"/>
                  <a:gd name="T80" fmla="*/ 292 w 366"/>
                  <a:gd name="T81" fmla="*/ 228 h 377"/>
                  <a:gd name="T82" fmla="*/ 135 w 366"/>
                  <a:gd name="T83" fmla="*/ 182 h 377"/>
                  <a:gd name="T84" fmla="*/ 166 w 366"/>
                  <a:gd name="T85" fmla="*/ 119 h 377"/>
                  <a:gd name="T86" fmla="*/ 192 w 366"/>
                  <a:gd name="T87" fmla="*/ 119 h 377"/>
                  <a:gd name="T88" fmla="*/ 204 w 366"/>
                  <a:gd name="T89" fmla="*/ 149 h 377"/>
                  <a:gd name="T90" fmla="*/ 187 w 366"/>
                  <a:gd name="T91" fmla="*/ 230 h 377"/>
                  <a:gd name="T92" fmla="*/ 169 w 366"/>
                  <a:gd name="T93" fmla="*/ 252 h 377"/>
                  <a:gd name="T94" fmla="*/ 150 w 366"/>
                  <a:gd name="T95" fmla="*/ 255 h 377"/>
                  <a:gd name="T96" fmla="*/ 138 w 366"/>
                  <a:gd name="T97" fmla="*/ 246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66" h="377">
                    <a:moveTo>
                      <a:pt x="357" y="288"/>
                    </a:moveTo>
                    <a:lnTo>
                      <a:pt x="309" y="288"/>
                    </a:lnTo>
                    <a:lnTo>
                      <a:pt x="306" y="290"/>
                    </a:lnTo>
                    <a:lnTo>
                      <a:pt x="303" y="291"/>
                    </a:lnTo>
                    <a:lnTo>
                      <a:pt x="277" y="306"/>
                    </a:lnTo>
                    <a:lnTo>
                      <a:pt x="250" y="318"/>
                    </a:lnTo>
                    <a:lnTo>
                      <a:pt x="223" y="326"/>
                    </a:lnTo>
                    <a:lnTo>
                      <a:pt x="193" y="327"/>
                    </a:lnTo>
                    <a:lnTo>
                      <a:pt x="163" y="326"/>
                    </a:lnTo>
                    <a:lnTo>
                      <a:pt x="136" y="318"/>
                    </a:lnTo>
                    <a:lnTo>
                      <a:pt x="112" y="306"/>
                    </a:lnTo>
                    <a:lnTo>
                      <a:pt x="91" y="291"/>
                    </a:lnTo>
                    <a:lnTo>
                      <a:pt x="75" y="270"/>
                    </a:lnTo>
                    <a:lnTo>
                      <a:pt x="61" y="248"/>
                    </a:lnTo>
                    <a:lnTo>
                      <a:pt x="55" y="222"/>
                    </a:lnTo>
                    <a:lnTo>
                      <a:pt x="52" y="192"/>
                    </a:lnTo>
                    <a:lnTo>
                      <a:pt x="55" y="161"/>
                    </a:lnTo>
                    <a:lnTo>
                      <a:pt x="63" y="134"/>
                    </a:lnTo>
                    <a:lnTo>
                      <a:pt x="75" y="110"/>
                    </a:lnTo>
                    <a:lnTo>
                      <a:pt x="93" y="89"/>
                    </a:lnTo>
                    <a:lnTo>
                      <a:pt x="114" y="71"/>
                    </a:lnTo>
                    <a:lnTo>
                      <a:pt x="139" y="59"/>
                    </a:lnTo>
                    <a:lnTo>
                      <a:pt x="166" y="53"/>
                    </a:lnTo>
                    <a:lnTo>
                      <a:pt x="196" y="50"/>
                    </a:lnTo>
                    <a:lnTo>
                      <a:pt x="225" y="53"/>
                    </a:lnTo>
                    <a:lnTo>
                      <a:pt x="249" y="60"/>
                    </a:lnTo>
                    <a:lnTo>
                      <a:pt x="271" y="72"/>
                    </a:lnTo>
                    <a:lnTo>
                      <a:pt x="264" y="72"/>
                    </a:lnTo>
                    <a:lnTo>
                      <a:pt x="253" y="72"/>
                    </a:lnTo>
                    <a:lnTo>
                      <a:pt x="243" y="72"/>
                    </a:lnTo>
                    <a:lnTo>
                      <a:pt x="234" y="72"/>
                    </a:lnTo>
                    <a:lnTo>
                      <a:pt x="229" y="72"/>
                    </a:lnTo>
                    <a:lnTo>
                      <a:pt x="226" y="72"/>
                    </a:lnTo>
                    <a:lnTo>
                      <a:pt x="223" y="75"/>
                    </a:lnTo>
                    <a:lnTo>
                      <a:pt x="220" y="80"/>
                    </a:lnTo>
                    <a:lnTo>
                      <a:pt x="220" y="80"/>
                    </a:lnTo>
                    <a:lnTo>
                      <a:pt x="220" y="81"/>
                    </a:lnTo>
                    <a:lnTo>
                      <a:pt x="220" y="84"/>
                    </a:lnTo>
                    <a:lnTo>
                      <a:pt x="214" y="78"/>
                    </a:lnTo>
                    <a:lnTo>
                      <a:pt x="207" y="74"/>
                    </a:lnTo>
                    <a:lnTo>
                      <a:pt x="192" y="68"/>
                    </a:lnTo>
                    <a:lnTo>
                      <a:pt x="174" y="65"/>
                    </a:lnTo>
                    <a:lnTo>
                      <a:pt x="151" y="68"/>
                    </a:lnTo>
                    <a:lnTo>
                      <a:pt x="130" y="77"/>
                    </a:lnTo>
                    <a:lnTo>
                      <a:pt x="112" y="90"/>
                    </a:lnTo>
                    <a:lnTo>
                      <a:pt x="96" y="110"/>
                    </a:lnTo>
                    <a:lnTo>
                      <a:pt x="78" y="140"/>
                    </a:lnTo>
                    <a:lnTo>
                      <a:pt x="69" y="171"/>
                    </a:lnTo>
                    <a:lnTo>
                      <a:pt x="64" y="207"/>
                    </a:lnTo>
                    <a:lnTo>
                      <a:pt x="67" y="234"/>
                    </a:lnTo>
                    <a:lnTo>
                      <a:pt x="75" y="257"/>
                    </a:lnTo>
                    <a:lnTo>
                      <a:pt x="88" y="276"/>
                    </a:lnTo>
                    <a:lnTo>
                      <a:pt x="105" y="291"/>
                    </a:lnTo>
                    <a:lnTo>
                      <a:pt x="126" y="302"/>
                    </a:lnTo>
                    <a:lnTo>
                      <a:pt x="150" y="305"/>
                    </a:lnTo>
                    <a:lnTo>
                      <a:pt x="166" y="303"/>
                    </a:lnTo>
                    <a:lnTo>
                      <a:pt x="180" y="299"/>
                    </a:lnTo>
                    <a:lnTo>
                      <a:pt x="187" y="294"/>
                    </a:lnTo>
                    <a:lnTo>
                      <a:pt x="193" y="290"/>
                    </a:lnTo>
                    <a:lnTo>
                      <a:pt x="201" y="285"/>
                    </a:lnTo>
                    <a:lnTo>
                      <a:pt x="205" y="293"/>
                    </a:lnTo>
                    <a:lnTo>
                      <a:pt x="214" y="299"/>
                    </a:lnTo>
                    <a:lnTo>
                      <a:pt x="225" y="303"/>
                    </a:lnTo>
                    <a:lnTo>
                      <a:pt x="240" y="305"/>
                    </a:lnTo>
                    <a:lnTo>
                      <a:pt x="268" y="300"/>
                    </a:lnTo>
                    <a:lnTo>
                      <a:pt x="297" y="287"/>
                    </a:lnTo>
                    <a:lnTo>
                      <a:pt x="324" y="266"/>
                    </a:lnTo>
                    <a:lnTo>
                      <a:pt x="343" y="243"/>
                    </a:lnTo>
                    <a:lnTo>
                      <a:pt x="355" y="219"/>
                    </a:lnTo>
                    <a:lnTo>
                      <a:pt x="364" y="191"/>
                    </a:lnTo>
                    <a:lnTo>
                      <a:pt x="366" y="158"/>
                    </a:lnTo>
                    <a:lnTo>
                      <a:pt x="364" y="126"/>
                    </a:lnTo>
                    <a:lnTo>
                      <a:pt x="355" y="98"/>
                    </a:lnTo>
                    <a:lnTo>
                      <a:pt x="343" y="74"/>
                    </a:lnTo>
                    <a:lnTo>
                      <a:pt x="325" y="51"/>
                    </a:lnTo>
                    <a:lnTo>
                      <a:pt x="306" y="35"/>
                    </a:lnTo>
                    <a:lnTo>
                      <a:pt x="285" y="20"/>
                    </a:lnTo>
                    <a:lnTo>
                      <a:pt x="259" y="9"/>
                    </a:lnTo>
                    <a:lnTo>
                      <a:pt x="229" y="3"/>
                    </a:lnTo>
                    <a:lnTo>
                      <a:pt x="195" y="0"/>
                    </a:lnTo>
                    <a:lnTo>
                      <a:pt x="160" y="3"/>
                    </a:lnTo>
                    <a:lnTo>
                      <a:pt x="129" y="9"/>
                    </a:lnTo>
                    <a:lnTo>
                      <a:pt x="100" y="21"/>
                    </a:lnTo>
                    <a:lnTo>
                      <a:pt x="75" y="36"/>
                    </a:lnTo>
                    <a:lnTo>
                      <a:pt x="52" y="57"/>
                    </a:lnTo>
                    <a:lnTo>
                      <a:pt x="30" y="86"/>
                    </a:lnTo>
                    <a:lnTo>
                      <a:pt x="13" y="119"/>
                    </a:lnTo>
                    <a:lnTo>
                      <a:pt x="4" y="155"/>
                    </a:lnTo>
                    <a:lnTo>
                      <a:pt x="0" y="194"/>
                    </a:lnTo>
                    <a:lnTo>
                      <a:pt x="4" y="233"/>
                    </a:lnTo>
                    <a:lnTo>
                      <a:pt x="15" y="269"/>
                    </a:lnTo>
                    <a:lnTo>
                      <a:pt x="31" y="299"/>
                    </a:lnTo>
                    <a:lnTo>
                      <a:pt x="55" y="326"/>
                    </a:lnTo>
                    <a:lnTo>
                      <a:pt x="85" y="348"/>
                    </a:lnTo>
                    <a:lnTo>
                      <a:pt x="118" y="363"/>
                    </a:lnTo>
                    <a:lnTo>
                      <a:pt x="154" y="374"/>
                    </a:lnTo>
                    <a:lnTo>
                      <a:pt x="193" y="377"/>
                    </a:lnTo>
                    <a:lnTo>
                      <a:pt x="240" y="372"/>
                    </a:lnTo>
                    <a:lnTo>
                      <a:pt x="286" y="359"/>
                    </a:lnTo>
                    <a:lnTo>
                      <a:pt x="315" y="344"/>
                    </a:lnTo>
                    <a:lnTo>
                      <a:pt x="340" y="326"/>
                    </a:lnTo>
                    <a:lnTo>
                      <a:pt x="363" y="303"/>
                    </a:lnTo>
                    <a:lnTo>
                      <a:pt x="366" y="300"/>
                    </a:lnTo>
                    <a:lnTo>
                      <a:pt x="366" y="297"/>
                    </a:lnTo>
                    <a:lnTo>
                      <a:pt x="364" y="294"/>
                    </a:lnTo>
                    <a:lnTo>
                      <a:pt x="363" y="291"/>
                    </a:lnTo>
                    <a:lnTo>
                      <a:pt x="360" y="290"/>
                    </a:lnTo>
                    <a:lnTo>
                      <a:pt x="357" y="288"/>
                    </a:lnTo>
                    <a:close/>
                    <a:moveTo>
                      <a:pt x="277" y="242"/>
                    </a:moveTo>
                    <a:lnTo>
                      <a:pt x="265" y="249"/>
                    </a:lnTo>
                    <a:lnTo>
                      <a:pt x="253" y="251"/>
                    </a:lnTo>
                    <a:lnTo>
                      <a:pt x="255" y="249"/>
                    </a:lnTo>
                    <a:lnTo>
                      <a:pt x="255" y="248"/>
                    </a:lnTo>
                    <a:lnTo>
                      <a:pt x="255" y="246"/>
                    </a:lnTo>
                    <a:lnTo>
                      <a:pt x="283" y="83"/>
                    </a:lnTo>
                    <a:lnTo>
                      <a:pt x="283" y="81"/>
                    </a:lnTo>
                    <a:lnTo>
                      <a:pt x="283" y="81"/>
                    </a:lnTo>
                    <a:lnTo>
                      <a:pt x="301" y="104"/>
                    </a:lnTo>
                    <a:lnTo>
                      <a:pt x="312" y="129"/>
                    </a:lnTo>
                    <a:lnTo>
                      <a:pt x="315" y="159"/>
                    </a:lnTo>
                    <a:lnTo>
                      <a:pt x="312" y="186"/>
                    </a:lnTo>
                    <a:lnTo>
                      <a:pt x="304" y="209"/>
                    </a:lnTo>
                    <a:lnTo>
                      <a:pt x="292" y="228"/>
                    </a:lnTo>
                    <a:lnTo>
                      <a:pt x="277" y="242"/>
                    </a:lnTo>
                    <a:close/>
                    <a:moveTo>
                      <a:pt x="130" y="219"/>
                    </a:moveTo>
                    <a:lnTo>
                      <a:pt x="135" y="182"/>
                    </a:lnTo>
                    <a:lnTo>
                      <a:pt x="145" y="146"/>
                    </a:lnTo>
                    <a:lnTo>
                      <a:pt x="154" y="129"/>
                    </a:lnTo>
                    <a:lnTo>
                      <a:pt x="166" y="119"/>
                    </a:lnTo>
                    <a:lnTo>
                      <a:pt x="180" y="116"/>
                    </a:lnTo>
                    <a:lnTo>
                      <a:pt x="187" y="117"/>
                    </a:lnTo>
                    <a:lnTo>
                      <a:pt x="192" y="119"/>
                    </a:lnTo>
                    <a:lnTo>
                      <a:pt x="196" y="123"/>
                    </a:lnTo>
                    <a:lnTo>
                      <a:pt x="202" y="135"/>
                    </a:lnTo>
                    <a:lnTo>
                      <a:pt x="204" y="149"/>
                    </a:lnTo>
                    <a:lnTo>
                      <a:pt x="201" y="177"/>
                    </a:lnTo>
                    <a:lnTo>
                      <a:pt x="195" y="209"/>
                    </a:lnTo>
                    <a:lnTo>
                      <a:pt x="187" y="230"/>
                    </a:lnTo>
                    <a:lnTo>
                      <a:pt x="181" y="242"/>
                    </a:lnTo>
                    <a:lnTo>
                      <a:pt x="175" y="248"/>
                    </a:lnTo>
                    <a:lnTo>
                      <a:pt x="169" y="252"/>
                    </a:lnTo>
                    <a:lnTo>
                      <a:pt x="163" y="255"/>
                    </a:lnTo>
                    <a:lnTo>
                      <a:pt x="156" y="257"/>
                    </a:lnTo>
                    <a:lnTo>
                      <a:pt x="150" y="255"/>
                    </a:lnTo>
                    <a:lnTo>
                      <a:pt x="145" y="254"/>
                    </a:lnTo>
                    <a:lnTo>
                      <a:pt x="142" y="251"/>
                    </a:lnTo>
                    <a:lnTo>
                      <a:pt x="138" y="246"/>
                    </a:lnTo>
                    <a:lnTo>
                      <a:pt x="133" y="234"/>
                    </a:lnTo>
                    <a:lnTo>
                      <a:pt x="130" y="219"/>
                    </a:lnTo>
                    <a:close/>
                  </a:path>
                </a:pathLst>
              </a:custGeom>
              <a:solidFill>
                <a:srgbClr val="FFFFFF"/>
              </a:solidFill>
              <a:ln>
                <a:noFill/>
              </a:ln>
              <a:effectLst>
                <a:outerShdw dist="35921" dir="2700000" algn="ctr" rotWithShape="0">
                  <a:srgbClr val="000000">
                    <a:alpha val="50000"/>
                  </a:srgbClr>
                </a:outerShdw>
              </a:effectLst>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a:p>
            </p:txBody>
          </p:sp>
        </p:grpSp>
      </p:grpSp>
      <p:grpSp>
        <p:nvGrpSpPr>
          <p:cNvPr id="11" name="Group 10"/>
          <p:cNvGrpSpPr/>
          <p:nvPr/>
        </p:nvGrpSpPr>
        <p:grpSpPr>
          <a:xfrm>
            <a:off x="-1905000" y="2509545"/>
            <a:ext cx="10828337" cy="766762"/>
            <a:chOff x="-1905000" y="2509545"/>
            <a:chExt cx="10828337" cy="766762"/>
          </a:xfrm>
        </p:grpSpPr>
        <p:sp>
          <p:nvSpPr>
            <p:cNvPr id="61445" name="Rectangle 5"/>
            <p:cNvSpPr>
              <a:spLocks noChangeArrowheads="1"/>
            </p:cNvSpPr>
            <p:nvPr/>
          </p:nvSpPr>
          <p:spPr bwMode="ltGray">
            <a:xfrm>
              <a:off x="-1905000" y="2550820"/>
              <a:ext cx="10624343" cy="701675"/>
            </a:xfrm>
            <a:prstGeom prst="rect">
              <a:avLst/>
            </a:prstGeom>
            <a:gradFill rotWithShape="1">
              <a:gsLst>
                <a:gs pos="0">
                  <a:schemeClr val="accent2">
                    <a:gamma/>
                    <a:tint val="0"/>
                    <a:invGamma/>
                    <a:alpha val="0"/>
                  </a:schemeClr>
                </a:gs>
                <a:gs pos="100000">
                  <a:schemeClr val="accent2">
                    <a:alpha val="70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3" name="Group 2"/>
            <p:cNvGrpSpPr/>
            <p:nvPr/>
          </p:nvGrpSpPr>
          <p:grpSpPr>
            <a:xfrm>
              <a:off x="304800" y="2509545"/>
              <a:ext cx="8618537" cy="766762"/>
              <a:chOff x="304800" y="2509545"/>
              <a:chExt cx="8618537" cy="766762"/>
            </a:xfrm>
          </p:grpSpPr>
          <p:sp>
            <p:nvSpPr>
              <p:cNvPr id="61448" name="Rectangle 8"/>
              <p:cNvSpPr>
                <a:spLocks noChangeArrowheads="1"/>
              </p:cNvSpPr>
              <p:nvPr/>
            </p:nvSpPr>
            <p:spPr bwMode="auto">
              <a:xfrm>
                <a:off x="304800" y="2514600"/>
                <a:ext cx="7629879" cy="70788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a:t>Hoàn thiện Quy chế tổ chức hoạt động của nhà trường, quy định rõ chức năng nhiệm vụ của các đơn vị</a:t>
                </a:r>
                <a:endParaRPr lang="en-US" sz="2000" b="1">
                  <a:solidFill>
                    <a:srgbClr val="080808"/>
                  </a:solidFill>
                  <a:cs typeface="Arial" charset="0"/>
                </a:endParaRPr>
              </a:p>
            </p:txBody>
          </p:sp>
          <p:grpSp>
            <p:nvGrpSpPr>
              <p:cNvPr id="61479" name="Group 39"/>
              <p:cNvGrpSpPr>
                <a:grpSpLocks/>
              </p:cNvGrpSpPr>
              <p:nvPr/>
            </p:nvGrpSpPr>
            <p:grpSpPr bwMode="auto">
              <a:xfrm>
                <a:off x="8153400" y="2509545"/>
                <a:ext cx="769937" cy="766762"/>
                <a:chOff x="1596" y="1152"/>
                <a:chExt cx="518" cy="516"/>
              </a:xfrm>
            </p:grpSpPr>
            <p:sp>
              <p:nvSpPr>
                <p:cNvPr id="61480" name="Oval 40"/>
                <p:cNvSpPr>
                  <a:spLocks noChangeArrowheads="1"/>
                </p:cNvSpPr>
                <p:nvPr/>
              </p:nvSpPr>
              <p:spPr bwMode="gray">
                <a:xfrm>
                  <a:off x="1596" y="1154"/>
                  <a:ext cx="518" cy="514"/>
                </a:xfrm>
                <a:prstGeom prst="ellipse">
                  <a:avLst/>
                </a:prstGeom>
                <a:solidFill>
                  <a:schemeClr val="accent2"/>
                </a:solidFill>
                <a:ln w="28575"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pic>
              <p:nvPicPr>
                <p:cNvPr id="61481" name="Picture 41"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1609" y="1152"/>
                  <a:ext cx="484" cy="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1492" name="Group 52"/>
              <p:cNvGrpSpPr>
                <a:grpSpLocks/>
              </p:cNvGrpSpPr>
              <p:nvPr/>
            </p:nvGrpSpPr>
            <p:grpSpPr bwMode="auto">
              <a:xfrm>
                <a:off x="8329612" y="2669882"/>
                <a:ext cx="392113" cy="438150"/>
                <a:chOff x="1919" y="2690"/>
                <a:chExt cx="342" cy="384"/>
              </a:xfrm>
            </p:grpSpPr>
            <p:sp>
              <p:nvSpPr>
                <p:cNvPr id="61493" name="Freeform 53"/>
                <p:cNvSpPr>
                  <a:spLocks/>
                </p:cNvSpPr>
                <p:nvPr/>
              </p:nvSpPr>
              <p:spPr bwMode="gray">
                <a:xfrm>
                  <a:off x="1919" y="2724"/>
                  <a:ext cx="127" cy="350"/>
                </a:xfrm>
                <a:custGeom>
                  <a:avLst/>
                  <a:gdLst>
                    <a:gd name="T0" fmla="*/ 34 w 127"/>
                    <a:gd name="T1" fmla="*/ 0 h 350"/>
                    <a:gd name="T2" fmla="*/ 21 w 127"/>
                    <a:gd name="T3" fmla="*/ 2 h 350"/>
                    <a:gd name="T4" fmla="*/ 10 w 127"/>
                    <a:gd name="T5" fmla="*/ 9 h 350"/>
                    <a:gd name="T6" fmla="*/ 3 w 127"/>
                    <a:gd name="T7" fmla="*/ 21 h 350"/>
                    <a:gd name="T8" fmla="*/ 0 w 127"/>
                    <a:gd name="T9" fmla="*/ 35 h 350"/>
                    <a:gd name="T10" fmla="*/ 0 w 127"/>
                    <a:gd name="T11" fmla="*/ 315 h 350"/>
                    <a:gd name="T12" fmla="*/ 3 w 127"/>
                    <a:gd name="T13" fmla="*/ 329 h 350"/>
                    <a:gd name="T14" fmla="*/ 10 w 127"/>
                    <a:gd name="T15" fmla="*/ 341 h 350"/>
                    <a:gd name="T16" fmla="*/ 21 w 127"/>
                    <a:gd name="T17" fmla="*/ 348 h 350"/>
                    <a:gd name="T18" fmla="*/ 34 w 127"/>
                    <a:gd name="T19" fmla="*/ 350 h 350"/>
                    <a:gd name="T20" fmla="*/ 127 w 127"/>
                    <a:gd name="T21" fmla="*/ 350 h 350"/>
                    <a:gd name="T22" fmla="*/ 127 w 127"/>
                    <a:gd name="T23" fmla="*/ 314 h 350"/>
                    <a:gd name="T24" fmla="*/ 36 w 127"/>
                    <a:gd name="T25" fmla="*/ 314 h 350"/>
                    <a:gd name="T26" fmla="*/ 36 w 127"/>
                    <a:gd name="T27" fmla="*/ 0 h 350"/>
                    <a:gd name="T28" fmla="*/ 34 w 127"/>
                    <a:gd name="T29" fmla="*/ 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7" h="350">
                      <a:moveTo>
                        <a:pt x="34" y="0"/>
                      </a:moveTo>
                      <a:lnTo>
                        <a:pt x="21" y="2"/>
                      </a:lnTo>
                      <a:lnTo>
                        <a:pt x="10" y="9"/>
                      </a:lnTo>
                      <a:lnTo>
                        <a:pt x="3" y="21"/>
                      </a:lnTo>
                      <a:lnTo>
                        <a:pt x="0" y="35"/>
                      </a:lnTo>
                      <a:lnTo>
                        <a:pt x="0" y="315"/>
                      </a:lnTo>
                      <a:lnTo>
                        <a:pt x="3" y="329"/>
                      </a:lnTo>
                      <a:lnTo>
                        <a:pt x="10" y="341"/>
                      </a:lnTo>
                      <a:lnTo>
                        <a:pt x="21" y="348"/>
                      </a:lnTo>
                      <a:lnTo>
                        <a:pt x="34" y="350"/>
                      </a:lnTo>
                      <a:lnTo>
                        <a:pt x="127" y="350"/>
                      </a:lnTo>
                      <a:lnTo>
                        <a:pt x="127" y="314"/>
                      </a:lnTo>
                      <a:lnTo>
                        <a:pt x="36" y="314"/>
                      </a:lnTo>
                      <a:lnTo>
                        <a:pt x="36" y="0"/>
                      </a:lnTo>
                      <a:lnTo>
                        <a:pt x="34" y="0"/>
                      </a:lnTo>
                      <a:close/>
                    </a:path>
                  </a:pathLst>
                </a:custGeom>
                <a:solidFill>
                  <a:srgbClr val="FFFFFF"/>
                </a:solid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en-US"/>
                </a:p>
              </p:txBody>
            </p:sp>
            <p:sp>
              <p:nvSpPr>
                <p:cNvPr id="61494" name="Freeform 54"/>
                <p:cNvSpPr>
                  <a:spLocks noEditPoints="1"/>
                </p:cNvSpPr>
                <p:nvPr/>
              </p:nvSpPr>
              <p:spPr bwMode="gray">
                <a:xfrm>
                  <a:off x="2001" y="2690"/>
                  <a:ext cx="260" cy="384"/>
                </a:xfrm>
                <a:custGeom>
                  <a:avLst/>
                  <a:gdLst>
                    <a:gd name="T0" fmla="*/ 239 w 260"/>
                    <a:gd name="T1" fmla="*/ 382 h 384"/>
                    <a:gd name="T2" fmla="*/ 257 w 260"/>
                    <a:gd name="T3" fmla="*/ 363 h 384"/>
                    <a:gd name="T4" fmla="*/ 260 w 260"/>
                    <a:gd name="T5" fmla="*/ 34 h 384"/>
                    <a:gd name="T6" fmla="*/ 249 w 260"/>
                    <a:gd name="T7" fmla="*/ 10 h 384"/>
                    <a:gd name="T8" fmla="*/ 225 w 260"/>
                    <a:gd name="T9" fmla="*/ 0 h 384"/>
                    <a:gd name="T10" fmla="*/ 57 w 260"/>
                    <a:gd name="T11" fmla="*/ 1 h 384"/>
                    <a:gd name="T12" fmla="*/ 48 w 260"/>
                    <a:gd name="T13" fmla="*/ 7 h 384"/>
                    <a:gd name="T14" fmla="*/ 45 w 260"/>
                    <a:gd name="T15" fmla="*/ 18 h 384"/>
                    <a:gd name="T16" fmla="*/ 44 w 260"/>
                    <a:gd name="T17" fmla="*/ 123 h 384"/>
                    <a:gd name="T18" fmla="*/ 33 w 260"/>
                    <a:gd name="T19" fmla="*/ 145 h 384"/>
                    <a:gd name="T20" fmla="*/ 18 w 260"/>
                    <a:gd name="T21" fmla="*/ 175 h 384"/>
                    <a:gd name="T22" fmla="*/ 6 w 260"/>
                    <a:gd name="T23" fmla="*/ 202 h 384"/>
                    <a:gd name="T24" fmla="*/ 2 w 260"/>
                    <a:gd name="T25" fmla="*/ 213 h 384"/>
                    <a:gd name="T26" fmla="*/ 0 w 260"/>
                    <a:gd name="T27" fmla="*/ 220 h 384"/>
                    <a:gd name="T28" fmla="*/ 2 w 260"/>
                    <a:gd name="T29" fmla="*/ 231 h 384"/>
                    <a:gd name="T30" fmla="*/ 12 w 260"/>
                    <a:gd name="T31" fmla="*/ 238 h 384"/>
                    <a:gd name="T32" fmla="*/ 21 w 260"/>
                    <a:gd name="T33" fmla="*/ 238 h 384"/>
                    <a:gd name="T34" fmla="*/ 45 w 260"/>
                    <a:gd name="T35" fmla="*/ 238 h 384"/>
                    <a:gd name="T36" fmla="*/ 225 w 260"/>
                    <a:gd name="T37" fmla="*/ 384 h 384"/>
                    <a:gd name="T38" fmla="*/ 81 w 260"/>
                    <a:gd name="T39" fmla="*/ 348 h 384"/>
                    <a:gd name="T40" fmla="*/ 81 w 260"/>
                    <a:gd name="T41" fmla="*/ 316 h 384"/>
                    <a:gd name="T42" fmla="*/ 81 w 260"/>
                    <a:gd name="T43" fmla="*/ 274 h 384"/>
                    <a:gd name="T44" fmla="*/ 81 w 260"/>
                    <a:gd name="T45" fmla="*/ 237 h 384"/>
                    <a:gd name="T46" fmla="*/ 81 w 260"/>
                    <a:gd name="T47" fmla="*/ 220 h 384"/>
                    <a:gd name="T48" fmla="*/ 78 w 260"/>
                    <a:gd name="T49" fmla="*/ 211 h 384"/>
                    <a:gd name="T50" fmla="*/ 72 w 260"/>
                    <a:gd name="T51" fmla="*/ 205 h 384"/>
                    <a:gd name="T52" fmla="*/ 63 w 260"/>
                    <a:gd name="T53" fmla="*/ 202 h 384"/>
                    <a:gd name="T54" fmla="*/ 60 w 260"/>
                    <a:gd name="T55" fmla="*/ 202 h 384"/>
                    <a:gd name="T56" fmla="*/ 51 w 260"/>
                    <a:gd name="T57" fmla="*/ 202 h 384"/>
                    <a:gd name="T58" fmla="*/ 53 w 260"/>
                    <a:gd name="T59" fmla="*/ 187 h 384"/>
                    <a:gd name="T60" fmla="*/ 68 w 260"/>
                    <a:gd name="T61" fmla="*/ 156 h 384"/>
                    <a:gd name="T62" fmla="*/ 78 w 260"/>
                    <a:gd name="T63" fmla="*/ 133 h 384"/>
                    <a:gd name="T64" fmla="*/ 81 w 260"/>
                    <a:gd name="T65" fmla="*/ 126 h 384"/>
                    <a:gd name="T66" fmla="*/ 81 w 260"/>
                    <a:gd name="T67" fmla="*/ 118 h 384"/>
                    <a:gd name="T68" fmla="*/ 81 w 260"/>
                    <a:gd name="T69" fmla="*/ 88 h 384"/>
                    <a:gd name="T70" fmla="*/ 81 w 260"/>
                    <a:gd name="T71" fmla="*/ 52 h 384"/>
                    <a:gd name="T72" fmla="*/ 224 w 260"/>
                    <a:gd name="T73" fmla="*/ 36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60" h="384">
                      <a:moveTo>
                        <a:pt x="225" y="384"/>
                      </a:moveTo>
                      <a:lnTo>
                        <a:pt x="239" y="382"/>
                      </a:lnTo>
                      <a:lnTo>
                        <a:pt x="249" y="375"/>
                      </a:lnTo>
                      <a:lnTo>
                        <a:pt x="257" y="363"/>
                      </a:lnTo>
                      <a:lnTo>
                        <a:pt x="260" y="349"/>
                      </a:lnTo>
                      <a:lnTo>
                        <a:pt x="260" y="34"/>
                      </a:lnTo>
                      <a:lnTo>
                        <a:pt x="257" y="21"/>
                      </a:lnTo>
                      <a:lnTo>
                        <a:pt x="249" y="10"/>
                      </a:lnTo>
                      <a:lnTo>
                        <a:pt x="239" y="3"/>
                      </a:lnTo>
                      <a:lnTo>
                        <a:pt x="225" y="0"/>
                      </a:lnTo>
                      <a:lnTo>
                        <a:pt x="63" y="0"/>
                      </a:lnTo>
                      <a:lnTo>
                        <a:pt x="57" y="1"/>
                      </a:lnTo>
                      <a:lnTo>
                        <a:pt x="53" y="3"/>
                      </a:lnTo>
                      <a:lnTo>
                        <a:pt x="48" y="7"/>
                      </a:lnTo>
                      <a:lnTo>
                        <a:pt x="47" y="12"/>
                      </a:lnTo>
                      <a:lnTo>
                        <a:pt x="45" y="18"/>
                      </a:lnTo>
                      <a:lnTo>
                        <a:pt x="45" y="118"/>
                      </a:lnTo>
                      <a:lnTo>
                        <a:pt x="44" y="123"/>
                      </a:lnTo>
                      <a:lnTo>
                        <a:pt x="39" y="133"/>
                      </a:lnTo>
                      <a:lnTo>
                        <a:pt x="33" y="145"/>
                      </a:lnTo>
                      <a:lnTo>
                        <a:pt x="26" y="160"/>
                      </a:lnTo>
                      <a:lnTo>
                        <a:pt x="18" y="175"/>
                      </a:lnTo>
                      <a:lnTo>
                        <a:pt x="12" y="190"/>
                      </a:lnTo>
                      <a:lnTo>
                        <a:pt x="6" y="202"/>
                      </a:lnTo>
                      <a:lnTo>
                        <a:pt x="3" y="210"/>
                      </a:lnTo>
                      <a:lnTo>
                        <a:pt x="2" y="213"/>
                      </a:lnTo>
                      <a:lnTo>
                        <a:pt x="0" y="217"/>
                      </a:lnTo>
                      <a:lnTo>
                        <a:pt x="0" y="220"/>
                      </a:lnTo>
                      <a:lnTo>
                        <a:pt x="0" y="226"/>
                      </a:lnTo>
                      <a:lnTo>
                        <a:pt x="2" y="231"/>
                      </a:lnTo>
                      <a:lnTo>
                        <a:pt x="6" y="235"/>
                      </a:lnTo>
                      <a:lnTo>
                        <a:pt x="12" y="238"/>
                      </a:lnTo>
                      <a:lnTo>
                        <a:pt x="18" y="238"/>
                      </a:lnTo>
                      <a:lnTo>
                        <a:pt x="21" y="238"/>
                      </a:lnTo>
                      <a:lnTo>
                        <a:pt x="32" y="238"/>
                      </a:lnTo>
                      <a:lnTo>
                        <a:pt x="45" y="238"/>
                      </a:lnTo>
                      <a:lnTo>
                        <a:pt x="45" y="384"/>
                      </a:lnTo>
                      <a:lnTo>
                        <a:pt x="225" y="384"/>
                      </a:lnTo>
                      <a:close/>
                      <a:moveTo>
                        <a:pt x="224" y="348"/>
                      </a:moveTo>
                      <a:lnTo>
                        <a:pt x="81" y="348"/>
                      </a:lnTo>
                      <a:lnTo>
                        <a:pt x="81" y="334"/>
                      </a:lnTo>
                      <a:lnTo>
                        <a:pt x="81" y="316"/>
                      </a:lnTo>
                      <a:lnTo>
                        <a:pt x="81" y="295"/>
                      </a:lnTo>
                      <a:lnTo>
                        <a:pt x="81" y="274"/>
                      </a:lnTo>
                      <a:lnTo>
                        <a:pt x="81" y="253"/>
                      </a:lnTo>
                      <a:lnTo>
                        <a:pt x="81" y="237"/>
                      </a:lnTo>
                      <a:lnTo>
                        <a:pt x="81" y="225"/>
                      </a:lnTo>
                      <a:lnTo>
                        <a:pt x="81" y="220"/>
                      </a:lnTo>
                      <a:lnTo>
                        <a:pt x="81" y="216"/>
                      </a:lnTo>
                      <a:lnTo>
                        <a:pt x="78" y="211"/>
                      </a:lnTo>
                      <a:lnTo>
                        <a:pt x="77" y="208"/>
                      </a:lnTo>
                      <a:lnTo>
                        <a:pt x="72" y="205"/>
                      </a:lnTo>
                      <a:lnTo>
                        <a:pt x="68" y="204"/>
                      </a:lnTo>
                      <a:lnTo>
                        <a:pt x="63" y="202"/>
                      </a:lnTo>
                      <a:lnTo>
                        <a:pt x="62" y="202"/>
                      </a:lnTo>
                      <a:lnTo>
                        <a:pt x="60" y="202"/>
                      </a:lnTo>
                      <a:lnTo>
                        <a:pt x="56" y="202"/>
                      </a:lnTo>
                      <a:lnTo>
                        <a:pt x="51" y="202"/>
                      </a:lnTo>
                      <a:lnTo>
                        <a:pt x="45" y="202"/>
                      </a:lnTo>
                      <a:lnTo>
                        <a:pt x="53" y="187"/>
                      </a:lnTo>
                      <a:lnTo>
                        <a:pt x="60" y="171"/>
                      </a:lnTo>
                      <a:lnTo>
                        <a:pt x="68" y="156"/>
                      </a:lnTo>
                      <a:lnTo>
                        <a:pt x="74" y="142"/>
                      </a:lnTo>
                      <a:lnTo>
                        <a:pt x="78" y="133"/>
                      </a:lnTo>
                      <a:lnTo>
                        <a:pt x="80" y="130"/>
                      </a:lnTo>
                      <a:lnTo>
                        <a:pt x="81" y="126"/>
                      </a:lnTo>
                      <a:lnTo>
                        <a:pt x="81" y="123"/>
                      </a:lnTo>
                      <a:lnTo>
                        <a:pt x="81" y="118"/>
                      </a:lnTo>
                      <a:lnTo>
                        <a:pt x="81" y="106"/>
                      </a:lnTo>
                      <a:lnTo>
                        <a:pt x="81" y="88"/>
                      </a:lnTo>
                      <a:lnTo>
                        <a:pt x="81" y="70"/>
                      </a:lnTo>
                      <a:lnTo>
                        <a:pt x="81" y="52"/>
                      </a:lnTo>
                      <a:lnTo>
                        <a:pt x="81" y="36"/>
                      </a:lnTo>
                      <a:lnTo>
                        <a:pt x="224" y="36"/>
                      </a:lnTo>
                      <a:lnTo>
                        <a:pt x="224" y="348"/>
                      </a:lnTo>
                      <a:close/>
                    </a:path>
                  </a:pathLst>
                </a:custGeom>
                <a:solidFill>
                  <a:srgbClr val="FFFFFF"/>
                </a:solid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en-US"/>
                </a:p>
              </p:txBody>
            </p:sp>
            <p:sp>
              <p:nvSpPr>
                <p:cNvPr id="61495" name="Rectangle 55"/>
                <p:cNvSpPr>
                  <a:spLocks noChangeArrowheads="1"/>
                </p:cNvSpPr>
                <p:nvPr/>
              </p:nvSpPr>
              <p:spPr bwMode="gray">
                <a:xfrm>
                  <a:off x="2099" y="2792"/>
                  <a:ext cx="27" cy="40"/>
                </a:xfrm>
                <a:prstGeom prst="rect">
                  <a:avLst/>
                </a:prstGeom>
                <a:solidFill>
                  <a:srgbClr val="FFFFFF"/>
                </a:solidFill>
                <a:ln w="0">
                  <a:solidFill>
                    <a:srgbClr val="FFFFFF"/>
                  </a:solidFill>
                  <a:miter lim="800000"/>
                  <a:headEnd/>
                  <a:tailEnd/>
                </a:ln>
                <a:effectLst>
                  <a:outerShdw dist="35921" dir="2700000" algn="ctr" rotWithShape="0">
                    <a:srgbClr val="000000">
                      <a:alpha val="50000"/>
                    </a:srgbClr>
                  </a:outerShdw>
                </a:effectLst>
              </p:spPr>
              <p:txBody>
                <a:bodyPr/>
                <a:lstStyle/>
                <a:p>
                  <a:endParaRPr lang="en-US"/>
                </a:p>
              </p:txBody>
            </p:sp>
            <p:sp>
              <p:nvSpPr>
                <p:cNvPr id="61496" name="Rectangle 56"/>
                <p:cNvSpPr>
                  <a:spLocks noChangeArrowheads="1"/>
                </p:cNvSpPr>
                <p:nvPr/>
              </p:nvSpPr>
              <p:spPr bwMode="gray">
                <a:xfrm>
                  <a:off x="1955" y="2724"/>
                  <a:ext cx="91" cy="36"/>
                </a:xfrm>
                <a:prstGeom prst="rect">
                  <a:avLst/>
                </a:prstGeom>
                <a:solidFill>
                  <a:srgbClr val="FFFFFF"/>
                </a:solidFill>
                <a:ln w="0">
                  <a:solidFill>
                    <a:srgbClr val="FFFFFF"/>
                  </a:solidFill>
                  <a:miter lim="800000"/>
                  <a:headEnd/>
                  <a:tailEnd/>
                </a:ln>
                <a:effectLst>
                  <a:outerShdw dist="35921" dir="2700000" algn="ctr" rotWithShape="0">
                    <a:srgbClr val="000000">
                      <a:alpha val="50000"/>
                    </a:srgbClr>
                  </a:outerShdw>
                </a:effectLst>
              </p:spPr>
              <p:txBody>
                <a:bodyPr/>
                <a:lstStyle/>
                <a:p>
                  <a:endParaRPr lang="en-US"/>
                </a:p>
              </p:txBody>
            </p:sp>
          </p:grpSp>
        </p:grpSp>
      </p:grpSp>
      <p:grpSp>
        <p:nvGrpSpPr>
          <p:cNvPr id="4" name="Group 3"/>
          <p:cNvGrpSpPr/>
          <p:nvPr/>
        </p:nvGrpSpPr>
        <p:grpSpPr>
          <a:xfrm>
            <a:off x="-2057400" y="3508082"/>
            <a:ext cx="10980737" cy="765175"/>
            <a:chOff x="-2057400" y="3508082"/>
            <a:chExt cx="10980737" cy="765175"/>
          </a:xfrm>
        </p:grpSpPr>
        <p:sp>
          <p:nvSpPr>
            <p:cNvPr id="61444" name="Rectangle 4"/>
            <p:cNvSpPr>
              <a:spLocks noChangeArrowheads="1"/>
            </p:cNvSpPr>
            <p:nvPr/>
          </p:nvSpPr>
          <p:spPr bwMode="ltGray">
            <a:xfrm>
              <a:off x="-2057400" y="3527132"/>
              <a:ext cx="10652919" cy="701675"/>
            </a:xfrm>
            <a:prstGeom prst="rect">
              <a:avLst/>
            </a:prstGeom>
            <a:gradFill rotWithShape="1">
              <a:gsLst>
                <a:gs pos="0">
                  <a:schemeClr val="hlink">
                    <a:gamma/>
                    <a:tint val="0"/>
                    <a:invGamma/>
                    <a:alpha val="0"/>
                  </a:schemeClr>
                </a:gs>
                <a:gs pos="100000">
                  <a:schemeClr val="hlink">
                    <a:alpha val="70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9" name="Rectangle 9"/>
            <p:cNvSpPr>
              <a:spLocks noChangeArrowheads="1"/>
            </p:cNvSpPr>
            <p:nvPr/>
          </p:nvSpPr>
          <p:spPr bwMode="auto">
            <a:xfrm>
              <a:off x="304800" y="3559314"/>
              <a:ext cx="7629879" cy="707886"/>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smtClean="0"/>
                <a:t>Khuyến khích các Khoa thành lập trung tâm, xưởng sửa chữa của Khoa</a:t>
              </a:r>
              <a:endParaRPr lang="en-US" sz="2000" b="1">
                <a:solidFill>
                  <a:srgbClr val="080808"/>
                </a:solidFill>
                <a:cs typeface="Arial" charset="0"/>
              </a:endParaRPr>
            </a:p>
          </p:txBody>
        </p:sp>
        <p:grpSp>
          <p:nvGrpSpPr>
            <p:cNvPr id="61482" name="Group 42"/>
            <p:cNvGrpSpPr>
              <a:grpSpLocks/>
            </p:cNvGrpSpPr>
            <p:nvPr/>
          </p:nvGrpSpPr>
          <p:grpSpPr bwMode="auto">
            <a:xfrm>
              <a:off x="8153400" y="3508082"/>
              <a:ext cx="769937" cy="765175"/>
              <a:chOff x="1596" y="1152"/>
              <a:chExt cx="518" cy="516"/>
            </a:xfrm>
          </p:grpSpPr>
          <p:sp>
            <p:nvSpPr>
              <p:cNvPr id="61483" name="Oval 43"/>
              <p:cNvSpPr>
                <a:spLocks noChangeArrowheads="1"/>
              </p:cNvSpPr>
              <p:nvPr/>
            </p:nvSpPr>
            <p:spPr bwMode="gray">
              <a:xfrm>
                <a:off x="1596" y="1154"/>
                <a:ext cx="518" cy="514"/>
              </a:xfrm>
              <a:prstGeom prst="ellipse">
                <a:avLst/>
              </a:prstGeom>
              <a:solidFill>
                <a:schemeClr val="hlink"/>
              </a:solidFill>
              <a:ln w="28575"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pic>
            <p:nvPicPr>
              <p:cNvPr id="61484" name="Picture 44"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1609" y="1152"/>
                <a:ext cx="484" cy="385"/>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61497" name="Group 57"/>
            <p:cNvGrpSpPr>
              <a:grpSpLocks/>
            </p:cNvGrpSpPr>
            <p:nvPr/>
          </p:nvGrpSpPr>
          <p:grpSpPr bwMode="auto">
            <a:xfrm>
              <a:off x="8294687" y="3641432"/>
              <a:ext cx="498475" cy="498475"/>
              <a:chOff x="2430" y="1692"/>
              <a:chExt cx="339" cy="339"/>
            </a:xfrm>
          </p:grpSpPr>
          <p:sp>
            <p:nvSpPr>
              <p:cNvPr id="61498" name="Freeform 58"/>
              <p:cNvSpPr>
                <a:spLocks noEditPoints="1"/>
              </p:cNvSpPr>
              <p:nvPr/>
            </p:nvSpPr>
            <p:spPr bwMode="gray">
              <a:xfrm>
                <a:off x="2430" y="1692"/>
                <a:ext cx="339" cy="339"/>
              </a:xfrm>
              <a:custGeom>
                <a:avLst/>
                <a:gdLst>
                  <a:gd name="T0" fmla="*/ 170 w 339"/>
                  <a:gd name="T1" fmla="*/ 0 h 339"/>
                  <a:gd name="T2" fmla="*/ 131 w 339"/>
                  <a:gd name="T3" fmla="*/ 5 h 339"/>
                  <a:gd name="T4" fmla="*/ 95 w 339"/>
                  <a:gd name="T5" fmla="*/ 17 h 339"/>
                  <a:gd name="T6" fmla="*/ 63 w 339"/>
                  <a:gd name="T7" fmla="*/ 38 h 339"/>
                  <a:gd name="T8" fmla="*/ 38 w 339"/>
                  <a:gd name="T9" fmla="*/ 63 h 339"/>
                  <a:gd name="T10" fmla="*/ 18 w 339"/>
                  <a:gd name="T11" fmla="*/ 95 h 339"/>
                  <a:gd name="T12" fmla="*/ 5 w 339"/>
                  <a:gd name="T13" fmla="*/ 131 h 339"/>
                  <a:gd name="T14" fmla="*/ 0 w 339"/>
                  <a:gd name="T15" fmla="*/ 170 h 339"/>
                  <a:gd name="T16" fmla="*/ 5 w 339"/>
                  <a:gd name="T17" fmla="*/ 209 h 339"/>
                  <a:gd name="T18" fmla="*/ 18 w 339"/>
                  <a:gd name="T19" fmla="*/ 245 h 339"/>
                  <a:gd name="T20" fmla="*/ 38 w 339"/>
                  <a:gd name="T21" fmla="*/ 276 h 339"/>
                  <a:gd name="T22" fmla="*/ 63 w 339"/>
                  <a:gd name="T23" fmla="*/ 302 h 339"/>
                  <a:gd name="T24" fmla="*/ 95 w 339"/>
                  <a:gd name="T25" fmla="*/ 323 h 339"/>
                  <a:gd name="T26" fmla="*/ 131 w 339"/>
                  <a:gd name="T27" fmla="*/ 335 h 339"/>
                  <a:gd name="T28" fmla="*/ 170 w 339"/>
                  <a:gd name="T29" fmla="*/ 339 h 339"/>
                  <a:gd name="T30" fmla="*/ 209 w 339"/>
                  <a:gd name="T31" fmla="*/ 335 h 339"/>
                  <a:gd name="T32" fmla="*/ 245 w 339"/>
                  <a:gd name="T33" fmla="*/ 323 h 339"/>
                  <a:gd name="T34" fmla="*/ 276 w 339"/>
                  <a:gd name="T35" fmla="*/ 302 h 339"/>
                  <a:gd name="T36" fmla="*/ 303 w 339"/>
                  <a:gd name="T37" fmla="*/ 276 h 339"/>
                  <a:gd name="T38" fmla="*/ 323 w 339"/>
                  <a:gd name="T39" fmla="*/ 245 h 339"/>
                  <a:gd name="T40" fmla="*/ 335 w 339"/>
                  <a:gd name="T41" fmla="*/ 209 h 339"/>
                  <a:gd name="T42" fmla="*/ 339 w 339"/>
                  <a:gd name="T43" fmla="*/ 170 h 339"/>
                  <a:gd name="T44" fmla="*/ 335 w 339"/>
                  <a:gd name="T45" fmla="*/ 131 h 339"/>
                  <a:gd name="T46" fmla="*/ 323 w 339"/>
                  <a:gd name="T47" fmla="*/ 95 h 339"/>
                  <a:gd name="T48" fmla="*/ 303 w 339"/>
                  <a:gd name="T49" fmla="*/ 63 h 339"/>
                  <a:gd name="T50" fmla="*/ 276 w 339"/>
                  <a:gd name="T51" fmla="*/ 38 h 339"/>
                  <a:gd name="T52" fmla="*/ 245 w 339"/>
                  <a:gd name="T53" fmla="*/ 17 h 339"/>
                  <a:gd name="T54" fmla="*/ 209 w 339"/>
                  <a:gd name="T55" fmla="*/ 5 h 339"/>
                  <a:gd name="T56" fmla="*/ 170 w 339"/>
                  <a:gd name="T57" fmla="*/ 0 h 339"/>
                  <a:gd name="T58" fmla="*/ 170 w 339"/>
                  <a:gd name="T59" fmla="*/ 294 h 339"/>
                  <a:gd name="T60" fmla="*/ 137 w 339"/>
                  <a:gd name="T61" fmla="*/ 291 h 339"/>
                  <a:gd name="T62" fmla="*/ 107 w 339"/>
                  <a:gd name="T63" fmla="*/ 278 h 339"/>
                  <a:gd name="T64" fmla="*/ 81 w 339"/>
                  <a:gd name="T65" fmla="*/ 258 h 339"/>
                  <a:gd name="T66" fmla="*/ 62 w 339"/>
                  <a:gd name="T67" fmla="*/ 233 h 339"/>
                  <a:gd name="T68" fmla="*/ 50 w 339"/>
                  <a:gd name="T69" fmla="*/ 203 h 339"/>
                  <a:gd name="T70" fmla="*/ 45 w 339"/>
                  <a:gd name="T71" fmla="*/ 170 h 339"/>
                  <a:gd name="T72" fmla="*/ 50 w 339"/>
                  <a:gd name="T73" fmla="*/ 137 h 339"/>
                  <a:gd name="T74" fmla="*/ 62 w 339"/>
                  <a:gd name="T75" fmla="*/ 107 h 339"/>
                  <a:gd name="T76" fmla="*/ 81 w 339"/>
                  <a:gd name="T77" fmla="*/ 81 h 339"/>
                  <a:gd name="T78" fmla="*/ 107 w 339"/>
                  <a:gd name="T79" fmla="*/ 62 h 339"/>
                  <a:gd name="T80" fmla="*/ 137 w 339"/>
                  <a:gd name="T81" fmla="*/ 48 h 339"/>
                  <a:gd name="T82" fmla="*/ 170 w 339"/>
                  <a:gd name="T83" fmla="*/ 44 h 339"/>
                  <a:gd name="T84" fmla="*/ 203 w 339"/>
                  <a:gd name="T85" fmla="*/ 48 h 339"/>
                  <a:gd name="T86" fmla="*/ 233 w 339"/>
                  <a:gd name="T87" fmla="*/ 62 h 339"/>
                  <a:gd name="T88" fmla="*/ 258 w 339"/>
                  <a:gd name="T89" fmla="*/ 81 h 339"/>
                  <a:gd name="T90" fmla="*/ 278 w 339"/>
                  <a:gd name="T91" fmla="*/ 107 h 339"/>
                  <a:gd name="T92" fmla="*/ 291 w 339"/>
                  <a:gd name="T93" fmla="*/ 137 h 339"/>
                  <a:gd name="T94" fmla="*/ 296 w 339"/>
                  <a:gd name="T95" fmla="*/ 170 h 339"/>
                  <a:gd name="T96" fmla="*/ 291 w 339"/>
                  <a:gd name="T97" fmla="*/ 203 h 339"/>
                  <a:gd name="T98" fmla="*/ 278 w 339"/>
                  <a:gd name="T99" fmla="*/ 233 h 339"/>
                  <a:gd name="T100" fmla="*/ 258 w 339"/>
                  <a:gd name="T101" fmla="*/ 258 h 339"/>
                  <a:gd name="T102" fmla="*/ 233 w 339"/>
                  <a:gd name="T103" fmla="*/ 278 h 339"/>
                  <a:gd name="T104" fmla="*/ 203 w 339"/>
                  <a:gd name="T105" fmla="*/ 291 h 339"/>
                  <a:gd name="T106" fmla="*/ 170 w 339"/>
                  <a:gd name="T107" fmla="*/ 294 h 3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9" h="339">
                    <a:moveTo>
                      <a:pt x="170" y="0"/>
                    </a:moveTo>
                    <a:lnTo>
                      <a:pt x="131" y="5"/>
                    </a:lnTo>
                    <a:lnTo>
                      <a:pt x="95" y="17"/>
                    </a:lnTo>
                    <a:lnTo>
                      <a:pt x="63" y="38"/>
                    </a:lnTo>
                    <a:lnTo>
                      <a:pt x="38" y="63"/>
                    </a:lnTo>
                    <a:lnTo>
                      <a:pt x="18" y="95"/>
                    </a:lnTo>
                    <a:lnTo>
                      <a:pt x="5" y="131"/>
                    </a:lnTo>
                    <a:lnTo>
                      <a:pt x="0" y="170"/>
                    </a:lnTo>
                    <a:lnTo>
                      <a:pt x="5" y="209"/>
                    </a:lnTo>
                    <a:lnTo>
                      <a:pt x="18" y="245"/>
                    </a:lnTo>
                    <a:lnTo>
                      <a:pt x="38" y="276"/>
                    </a:lnTo>
                    <a:lnTo>
                      <a:pt x="63" y="302"/>
                    </a:lnTo>
                    <a:lnTo>
                      <a:pt x="95" y="323"/>
                    </a:lnTo>
                    <a:lnTo>
                      <a:pt x="131" y="335"/>
                    </a:lnTo>
                    <a:lnTo>
                      <a:pt x="170" y="339"/>
                    </a:lnTo>
                    <a:lnTo>
                      <a:pt x="209" y="335"/>
                    </a:lnTo>
                    <a:lnTo>
                      <a:pt x="245" y="323"/>
                    </a:lnTo>
                    <a:lnTo>
                      <a:pt x="276" y="302"/>
                    </a:lnTo>
                    <a:lnTo>
                      <a:pt x="303" y="276"/>
                    </a:lnTo>
                    <a:lnTo>
                      <a:pt x="323" y="245"/>
                    </a:lnTo>
                    <a:lnTo>
                      <a:pt x="335" y="209"/>
                    </a:lnTo>
                    <a:lnTo>
                      <a:pt x="339" y="170"/>
                    </a:lnTo>
                    <a:lnTo>
                      <a:pt x="335" y="131"/>
                    </a:lnTo>
                    <a:lnTo>
                      <a:pt x="323" y="95"/>
                    </a:lnTo>
                    <a:lnTo>
                      <a:pt x="303" y="63"/>
                    </a:lnTo>
                    <a:lnTo>
                      <a:pt x="276" y="38"/>
                    </a:lnTo>
                    <a:lnTo>
                      <a:pt x="245" y="17"/>
                    </a:lnTo>
                    <a:lnTo>
                      <a:pt x="209" y="5"/>
                    </a:lnTo>
                    <a:lnTo>
                      <a:pt x="170" y="0"/>
                    </a:lnTo>
                    <a:close/>
                    <a:moveTo>
                      <a:pt x="170" y="294"/>
                    </a:moveTo>
                    <a:lnTo>
                      <a:pt x="137" y="291"/>
                    </a:lnTo>
                    <a:lnTo>
                      <a:pt x="107" y="278"/>
                    </a:lnTo>
                    <a:lnTo>
                      <a:pt x="81" y="258"/>
                    </a:lnTo>
                    <a:lnTo>
                      <a:pt x="62" y="233"/>
                    </a:lnTo>
                    <a:lnTo>
                      <a:pt x="50" y="203"/>
                    </a:lnTo>
                    <a:lnTo>
                      <a:pt x="45" y="170"/>
                    </a:lnTo>
                    <a:lnTo>
                      <a:pt x="50" y="137"/>
                    </a:lnTo>
                    <a:lnTo>
                      <a:pt x="62" y="107"/>
                    </a:lnTo>
                    <a:lnTo>
                      <a:pt x="81" y="81"/>
                    </a:lnTo>
                    <a:lnTo>
                      <a:pt x="107" y="62"/>
                    </a:lnTo>
                    <a:lnTo>
                      <a:pt x="137" y="48"/>
                    </a:lnTo>
                    <a:lnTo>
                      <a:pt x="170" y="44"/>
                    </a:lnTo>
                    <a:lnTo>
                      <a:pt x="203" y="48"/>
                    </a:lnTo>
                    <a:lnTo>
                      <a:pt x="233" y="62"/>
                    </a:lnTo>
                    <a:lnTo>
                      <a:pt x="258" y="81"/>
                    </a:lnTo>
                    <a:lnTo>
                      <a:pt x="278" y="107"/>
                    </a:lnTo>
                    <a:lnTo>
                      <a:pt x="291" y="137"/>
                    </a:lnTo>
                    <a:lnTo>
                      <a:pt x="296" y="170"/>
                    </a:lnTo>
                    <a:lnTo>
                      <a:pt x="291" y="203"/>
                    </a:lnTo>
                    <a:lnTo>
                      <a:pt x="278" y="233"/>
                    </a:lnTo>
                    <a:lnTo>
                      <a:pt x="258" y="258"/>
                    </a:lnTo>
                    <a:lnTo>
                      <a:pt x="233" y="278"/>
                    </a:lnTo>
                    <a:lnTo>
                      <a:pt x="203" y="291"/>
                    </a:lnTo>
                    <a:lnTo>
                      <a:pt x="170" y="294"/>
                    </a:lnTo>
                    <a:close/>
                  </a:path>
                </a:pathLst>
              </a:custGeom>
              <a:solidFill>
                <a:srgbClr val="FFFFFF"/>
              </a:solidFill>
              <a:ln>
                <a:noFill/>
              </a:ln>
              <a:effectLst>
                <a:outerShdw dist="35921" dir="2700000" algn="ctr" rotWithShape="0">
                  <a:srgbClr val="000000">
                    <a:alpha val="50000"/>
                  </a:srgbClr>
                </a:outerShdw>
              </a:effectLst>
              <a:extLst>
                <a:ext uri="{91240B29-F687-4F45-9708-019B960494DF}">
                  <a14:hiddenLine xmlns:a14="http://schemas.microsoft.com/office/drawing/2010/main" w="0">
                    <a:solidFill>
                      <a:srgbClr val="FFFFFF"/>
                    </a:solidFill>
                    <a:prstDash val="solid"/>
                    <a:round/>
                    <a:headEnd/>
                    <a:tailEnd/>
                  </a14:hiddenLine>
                </a:ext>
              </a:extLst>
            </p:spPr>
            <p:txBody>
              <a:bodyPr/>
              <a:lstStyle/>
              <a:p>
                <a:endParaRPr lang="en-US"/>
              </a:p>
            </p:txBody>
          </p:sp>
          <p:sp>
            <p:nvSpPr>
              <p:cNvPr id="61499" name="Freeform 59"/>
              <p:cNvSpPr>
                <a:spLocks noEditPoints="1"/>
              </p:cNvSpPr>
              <p:nvPr/>
            </p:nvSpPr>
            <p:spPr bwMode="gray">
              <a:xfrm>
                <a:off x="2516" y="1799"/>
                <a:ext cx="168" cy="157"/>
              </a:xfrm>
              <a:custGeom>
                <a:avLst/>
                <a:gdLst>
                  <a:gd name="T0" fmla="*/ 12 w 168"/>
                  <a:gd name="T1" fmla="*/ 76 h 157"/>
                  <a:gd name="T2" fmla="*/ 30 w 168"/>
                  <a:gd name="T3" fmla="*/ 114 h 157"/>
                  <a:gd name="T4" fmla="*/ 63 w 168"/>
                  <a:gd name="T5" fmla="*/ 132 h 157"/>
                  <a:gd name="T6" fmla="*/ 106 w 168"/>
                  <a:gd name="T7" fmla="*/ 132 h 157"/>
                  <a:gd name="T8" fmla="*/ 139 w 168"/>
                  <a:gd name="T9" fmla="*/ 114 h 157"/>
                  <a:gd name="T10" fmla="*/ 157 w 168"/>
                  <a:gd name="T11" fmla="*/ 76 h 157"/>
                  <a:gd name="T12" fmla="*/ 163 w 168"/>
                  <a:gd name="T13" fmla="*/ 100 h 157"/>
                  <a:gd name="T14" fmla="*/ 142 w 168"/>
                  <a:gd name="T15" fmla="*/ 136 h 157"/>
                  <a:gd name="T16" fmla="*/ 106 w 168"/>
                  <a:gd name="T17" fmla="*/ 156 h 157"/>
                  <a:gd name="T18" fmla="*/ 61 w 168"/>
                  <a:gd name="T19" fmla="*/ 156 h 157"/>
                  <a:gd name="T20" fmla="*/ 27 w 168"/>
                  <a:gd name="T21" fmla="*/ 136 h 157"/>
                  <a:gd name="T22" fmla="*/ 4 w 168"/>
                  <a:gd name="T23" fmla="*/ 100 h 157"/>
                  <a:gd name="T24" fmla="*/ 39 w 168"/>
                  <a:gd name="T25" fmla="*/ 45 h 157"/>
                  <a:gd name="T26" fmla="*/ 27 w 168"/>
                  <a:gd name="T27" fmla="*/ 42 h 157"/>
                  <a:gd name="T28" fmla="*/ 19 w 168"/>
                  <a:gd name="T29" fmla="*/ 34 h 157"/>
                  <a:gd name="T30" fmla="*/ 16 w 168"/>
                  <a:gd name="T31" fmla="*/ 22 h 157"/>
                  <a:gd name="T32" fmla="*/ 19 w 168"/>
                  <a:gd name="T33" fmla="*/ 12 h 157"/>
                  <a:gd name="T34" fmla="*/ 27 w 168"/>
                  <a:gd name="T35" fmla="*/ 3 h 157"/>
                  <a:gd name="T36" fmla="*/ 39 w 168"/>
                  <a:gd name="T37" fmla="*/ 0 h 157"/>
                  <a:gd name="T38" fmla="*/ 49 w 168"/>
                  <a:gd name="T39" fmla="*/ 3 h 157"/>
                  <a:gd name="T40" fmla="*/ 58 w 168"/>
                  <a:gd name="T41" fmla="*/ 12 h 157"/>
                  <a:gd name="T42" fmla="*/ 61 w 168"/>
                  <a:gd name="T43" fmla="*/ 22 h 157"/>
                  <a:gd name="T44" fmla="*/ 58 w 168"/>
                  <a:gd name="T45" fmla="*/ 34 h 157"/>
                  <a:gd name="T46" fmla="*/ 49 w 168"/>
                  <a:gd name="T47" fmla="*/ 42 h 157"/>
                  <a:gd name="T48" fmla="*/ 39 w 168"/>
                  <a:gd name="T49" fmla="*/ 45 h 157"/>
                  <a:gd name="T50" fmla="*/ 124 w 168"/>
                  <a:gd name="T51" fmla="*/ 45 h 157"/>
                  <a:gd name="T52" fmla="*/ 114 w 168"/>
                  <a:gd name="T53" fmla="*/ 39 h 157"/>
                  <a:gd name="T54" fmla="*/ 108 w 168"/>
                  <a:gd name="T55" fmla="*/ 28 h 157"/>
                  <a:gd name="T56" fmla="*/ 108 w 168"/>
                  <a:gd name="T57" fmla="*/ 16 h 157"/>
                  <a:gd name="T58" fmla="*/ 114 w 168"/>
                  <a:gd name="T59" fmla="*/ 6 h 157"/>
                  <a:gd name="T60" fmla="*/ 124 w 168"/>
                  <a:gd name="T61" fmla="*/ 1 h 157"/>
                  <a:gd name="T62" fmla="*/ 136 w 168"/>
                  <a:gd name="T63" fmla="*/ 1 h 157"/>
                  <a:gd name="T64" fmla="*/ 145 w 168"/>
                  <a:gd name="T65" fmla="*/ 6 h 157"/>
                  <a:gd name="T66" fmla="*/ 151 w 168"/>
                  <a:gd name="T67" fmla="*/ 16 h 157"/>
                  <a:gd name="T68" fmla="*/ 151 w 168"/>
                  <a:gd name="T69" fmla="*/ 28 h 157"/>
                  <a:gd name="T70" fmla="*/ 145 w 168"/>
                  <a:gd name="T71" fmla="*/ 39 h 157"/>
                  <a:gd name="T72" fmla="*/ 136 w 168"/>
                  <a:gd name="T73" fmla="*/ 45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68" h="157">
                    <a:moveTo>
                      <a:pt x="0" y="76"/>
                    </a:moveTo>
                    <a:lnTo>
                      <a:pt x="12" y="76"/>
                    </a:lnTo>
                    <a:lnTo>
                      <a:pt x="18" y="97"/>
                    </a:lnTo>
                    <a:lnTo>
                      <a:pt x="30" y="114"/>
                    </a:lnTo>
                    <a:lnTo>
                      <a:pt x="43" y="126"/>
                    </a:lnTo>
                    <a:lnTo>
                      <a:pt x="63" y="132"/>
                    </a:lnTo>
                    <a:lnTo>
                      <a:pt x="84" y="135"/>
                    </a:lnTo>
                    <a:lnTo>
                      <a:pt x="106" y="132"/>
                    </a:lnTo>
                    <a:lnTo>
                      <a:pt x="124" y="126"/>
                    </a:lnTo>
                    <a:lnTo>
                      <a:pt x="139" y="114"/>
                    </a:lnTo>
                    <a:lnTo>
                      <a:pt x="150" y="97"/>
                    </a:lnTo>
                    <a:lnTo>
                      <a:pt x="157" y="76"/>
                    </a:lnTo>
                    <a:lnTo>
                      <a:pt x="168" y="76"/>
                    </a:lnTo>
                    <a:lnTo>
                      <a:pt x="163" y="100"/>
                    </a:lnTo>
                    <a:lnTo>
                      <a:pt x="154" y="120"/>
                    </a:lnTo>
                    <a:lnTo>
                      <a:pt x="142" y="136"/>
                    </a:lnTo>
                    <a:lnTo>
                      <a:pt x="126" y="148"/>
                    </a:lnTo>
                    <a:lnTo>
                      <a:pt x="106" y="156"/>
                    </a:lnTo>
                    <a:lnTo>
                      <a:pt x="84" y="157"/>
                    </a:lnTo>
                    <a:lnTo>
                      <a:pt x="61" y="156"/>
                    </a:lnTo>
                    <a:lnTo>
                      <a:pt x="43" y="148"/>
                    </a:lnTo>
                    <a:lnTo>
                      <a:pt x="27" y="136"/>
                    </a:lnTo>
                    <a:lnTo>
                      <a:pt x="13" y="120"/>
                    </a:lnTo>
                    <a:lnTo>
                      <a:pt x="4" y="100"/>
                    </a:lnTo>
                    <a:lnTo>
                      <a:pt x="0" y="76"/>
                    </a:lnTo>
                    <a:close/>
                    <a:moveTo>
                      <a:pt x="39" y="45"/>
                    </a:moveTo>
                    <a:lnTo>
                      <a:pt x="33" y="45"/>
                    </a:lnTo>
                    <a:lnTo>
                      <a:pt x="27" y="42"/>
                    </a:lnTo>
                    <a:lnTo>
                      <a:pt x="22" y="39"/>
                    </a:lnTo>
                    <a:lnTo>
                      <a:pt x="19" y="34"/>
                    </a:lnTo>
                    <a:lnTo>
                      <a:pt x="16" y="28"/>
                    </a:lnTo>
                    <a:lnTo>
                      <a:pt x="16" y="22"/>
                    </a:lnTo>
                    <a:lnTo>
                      <a:pt x="16" y="16"/>
                    </a:lnTo>
                    <a:lnTo>
                      <a:pt x="19" y="12"/>
                    </a:lnTo>
                    <a:lnTo>
                      <a:pt x="22" y="6"/>
                    </a:lnTo>
                    <a:lnTo>
                      <a:pt x="27" y="3"/>
                    </a:lnTo>
                    <a:lnTo>
                      <a:pt x="33" y="1"/>
                    </a:lnTo>
                    <a:lnTo>
                      <a:pt x="39" y="0"/>
                    </a:lnTo>
                    <a:lnTo>
                      <a:pt x="45" y="1"/>
                    </a:lnTo>
                    <a:lnTo>
                      <a:pt x="49" y="3"/>
                    </a:lnTo>
                    <a:lnTo>
                      <a:pt x="55" y="6"/>
                    </a:lnTo>
                    <a:lnTo>
                      <a:pt x="58" y="12"/>
                    </a:lnTo>
                    <a:lnTo>
                      <a:pt x="61" y="16"/>
                    </a:lnTo>
                    <a:lnTo>
                      <a:pt x="61" y="22"/>
                    </a:lnTo>
                    <a:lnTo>
                      <a:pt x="61" y="28"/>
                    </a:lnTo>
                    <a:lnTo>
                      <a:pt x="58" y="34"/>
                    </a:lnTo>
                    <a:lnTo>
                      <a:pt x="55" y="39"/>
                    </a:lnTo>
                    <a:lnTo>
                      <a:pt x="49" y="42"/>
                    </a:lnTo>
                    <a:lnTo>
                      <a:pt x="45" y="45"/>
                    </a:lnTo>
                    <a:lnTo>
                      <a:pt x="39" y="45"/>
                    </a:lnTo>
                    <a:close/>
                    <a:moveTo>
                      <a:pt x="130" y="45"/>
                    </a:moveTo>
                    <a:lnTo>
                      <a:pt x="124" y="45"/>
                    </a:lnTo>
                    <a:lnTo>
                      <a:pt x="118" y="42"/>
                    </a:lnTo>
                    <a:lnTo>
                      <a:pt x="114" y="39"/>
                    </a:lnTo>
                    <a:lnTo>
                      <a:pt x="109" y="34"/>
                    </a:lnTo>
                    <a:lnTo>
                      <a:pt x="108" y="28"/>
                    </a:lnTo>
                    <a:lnTo>
                      <a:pt x="106" y="22"/>
                    </a:lnTo>
                    <a:lnTo>
                      <a:pt x="108" y="16"/>
                    </a:lnTo>
                    <a:lnTo>
                      <a:pt x="109" y="12"/>
                    </a:lnTo>
                    <a:lnTo>
                      <a:pt x="114" y="6"/>
                    </a:lnTo>
                    <a:lnTo>
                      <a:pt x="118" y="3"/>
                    </a:lnTo>
                    <a:lnTo>
                      <a:pt x="124" y="1"/>
                    </a:lnTo>
                    <a:lnTo>
                      <a:pt x="130" y="0"/>
                    </a:lnTo>
                    <a:lnTo>
                      <a:pt x="136" y="1"/>
                    </a:lnTo>
                    <a:lnTo>
                      <a:pt x="141" y="3"/>
                    </a:lnTo>
                    <a:lnTo>
                      <a:pt x="145" y="6"/>
                    </a:lnTo>
                    <a:lnTo>
                      <a:pt x="150" y="12"/>
                    </a:lnTo>
                    <a:lnTo>
                      <a:pt x="151" y="16"/>
                    </a:lnTo>
                    <a:lnTo>
                      <a:pt x="153" y="22"/>
                    </a:lnTo>
                    <a:lnTo>
                      <a:pt x="151" y="28"/>
                    </a:lnTo>
                    <a:lnTo>
                      <a:pt x="150" y="34"/>
                    </a:lnTo>
                    <a:lnTo>
                      <a:pt x="145" y="39"/>
                    </a:lnTo>
                    <a:lnTo>
                      <a:pt x="141" y="42"/>
                    </a:lnTo>
                    <a:lnTo>
                      <a:pt x="136" y="45"/>
                    </a:lnTo>
                    <a:lnTo>
                      <a:pt x="130" y="45"/>
                    </a:lnTo>
                    <a:close/>
                  </a:path>
                </a:pathLst>
              </a:custGeom>
              <a:solidFill>
                <a:srgbClr val="FFFFFF"/>
              </a:solidFill>
              <a:ln w="0">
                <a:solidFill>
                  <a:srgbClr val="FFFFFF"/>
                </a:solidFill>
                <a:prstDash val="solid"/>
                <a:round/>
                <a:headEnd/>
                <a:tailEnd/>
              </a:ln>
              <a:effectLst>
                <a:outerShdw dist="35921" dir="2700000" algn="ctr" rotWithShape="0">
                  <a:srgbClr val="000000">
                    <a:alpha val="50000"/>
                  </a:srgbClr>
                </a:outerShdw>
              </a:effectLst>
            </p:spPr>
            <p:txBody>
              <a:bodyPr/>
              <a:lstStyle/>
              <a:p>
                <a:endParaRPr lang="en-US"/>
              </a:p>
            </p:txBody>
          </p:sp>
        </p:grpSp>
      </p:grpSp>
      <p:sp>
        <p:nvSpPr>
          <p:cNvPr id="61501" name="Rectangle 61"/>
          <p:cNvSpPr>
            <a:spLocks noGrp="1" noChangeArrowheads="1"/>
          </p:cNvSpPr>
          <p:nvPr>
            <p:ph type="title"/>
          </p:nvPr>
        </p:nvSpPr>
        <p:spPr>
          <a:xfrm>
            <a:off x="228599" y="304800"/>
            <a:ext cx="8694737" cy="563563"/>
          </a:xfrm>
        </p:spPr>
        <p:txBody>
          <a:bodyPr/>
          <a:lstStyle/>
          <a:p>
            <a:pPr lvl="0"/>
            <a:r>
              <a:rPr lang="en-US" sz="2800" smtClean="0">
                <a:latin typeface="UTM American Sans"/>
              </a:rPr>
              <a:t>CÔNG TÁC TỔ CHỨC, NÂNG CAO NĂNG LỰC QL </a:t>
            </a:r>
            <a:endParaRPr lang="en-US" sz="2800">
              <a:latin typeface="UTM American Sans"/>
            </a:endParaRPr>
          </a:p>
        </p:txBody>
      </p:sp>
      <p:grpSp>
        <p:nvGrpSpPr>
          <p:cNvPr id="9" name="Group 8"/>
          <p:cNvGrpSpPr/>
          <p:nvPr/>
        </p:nvGrpSpPr>
        <p:grpSpPr>
          <a:xfrm>
            <a:off x="-2057400" y="5562600"/>
            <a:ext cx="11032145" cy="765175"/>
            <a:chOff x="-2057400" y="5562600"/>
            <a:chExt cx="11032145" cy="765175"/>
          </a:xfrm>
        </p:grpSpPr>
        <p:grpSp>
          <p:nvGrpSpPr>
            <p:cNvPr id="6" name="Group 5"/>
            <p:cNvGrpSpPr/>
            <p:nvPr/>
          </p:nvGrpSpPr>
          <p:grpSpPr>
            <a:xfrm>
              <a:off x="-2057400" y="5562600"/>
              <a:ext cx="11032145" cy="765175"/>
              <a:chOff x="-2057400" y="5562600"/>
              <a:chExt cx="11032145" cy="765175"/>
            </a:xfrm>
          </p:grpSpPr>
          <p:sp>
            <p:nvSpPr>
              <p:cNvPr id="62" name="Rectangle 3"/>
              <p:cNvSpPr>
                <a:spLocks noChangeArrowheads="1"/>
              </p:cNvSpPr>
              <p:nvPr/>
            </p:nvSpPr>
            <p:spPr bwMode="ltGray">
              <a:xfrm>
                <a:off x="-2057400" y="5621337"/>
                <a:ext cx="10700200" cy="701675"/>
              </a:xfrm>
              <a:prstGeom prst="rect">
                <a:avLst/>
              </a:prstGeom>
              <a:gradFill rotWithShape="1">
                <a:gsLst>
                  <a:gs pos="0">
                    <a:schemeClr val="folHlink">
                      <a:gamma/>
                      <a:tint val="0"/>
                      <a:invGamma/>
                      <a:alpha val="0"/>
                    </a:schemeClr>
                  </a:gs>
                  <a:gs pos="100000">
                    <a:schemeClr val="folHlink">
                      <a:alpha val="70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3" name="Rectangle 10"/>
              <p:cNvSpPr>
                <a:spLocks noChangeArrowheads="1"/>
              </p:cNvSpPr>
              <p:nvPr/>
            </p:nvSpPr>
            <p:spPr bwMode="auto">
              <a:xfrm>
                <a:off x="325707" y="5737225"/>
                <a:ext cx="7629879" cy="400110"/>
              </a:xfrm>
              <a:prstGeom prst="rect">
                <a:avLst/>
              </a:prstGeom>
              <a:noFill/>
              <a:ln>
                <a:noFill/>
              </a:ln>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2000" b="1"/>
                  <a:t>Hoàn chỉnh các quy chế, quy định hoạt động của Trường. </a:t>
                </a:r>
                <a:endParaRPr lang="en-US" sz="2000" b="1">
                  <a:solidFill>
                    <a:srgbClr val="080808"/>
                  </a:solidFill>
                  <a:cs typeface="Arial" charset="0"/>
                </a:endParaRPr>
              </a:p>
            </p:txBody>
          </p:sp>
          <p:grpSp>
            <p:nvGrpSpPr>
              <p:cNvPr id="64" name="Group 45"/>
              <p:cNvGrpSpPr>
                <a:grpSpLocks/>
              </p:cNvGrpSpPr>
              <p:nvPr/>
            </p:nvGrpSpPr>
            <p:grpSpPr bwMode="auto">
              <a:xfrm>
                <a:off x="8206395" y="5562600"/>
                <a:ext cx="768350" cy="765175"/>
                <a:chOff x="1596" y="1152"/>
                <a:chExt cx="518" cy="516"/>
              </a:xfrm>
            </p:grpSpPr>
            <p:sp>
              <p:nvSpPr>
                <p:cNvPr id="65" name="Oval 46"/>
                <p:cNvSpPr>
                  <a:spLocks noChangeArrowheads="1"/>
                </p:cNvSpPr>
                <p:nvPr/>
              </p:nvSpPr>
              <p:spPr bwMode="gray">
                <a:xfrm>
                  <a:off x="1596" y="1154"/>
                  <a:ext cx="518" cy="514"/>
                </a:xfrm>
                <a:prstGeom prst="ellipse">
                  <a:avLst/>
                </a:prstGeom>
                <a:solidFill>
                  <a:schemeClr val="folHlink"/>
                </a:solidFill>
                <a:ln w="28575" algn="ctr">
                  <a:solidFill>
                    <a:srgbClr val="F8F8F8">
                      <a:alpha val="70000"/>
                    </a:srgbClr>
                  </a:solidFill>
                  <a:round/>
                  <a:headEnd/>
                  <a:tailEnd/>
                </a:ln>
                <a:effectLst/>
                <a:extLst>
                  <a:ext uri="{AF507438-7753-43E0-B8FC-AC1667EBCBE1}">
                    <a14:hiddenEffects xmlns:a14="http://schemas.microsoft.com/office/drawing/2010/main">
                      <a:effectLst>
                        <a:outerShdw dist="35921" dir="2700000" algn="ctr" rotWithShape="0">
                          <a:schemeClr val="tx2">
                            <a:alpha val="50000"/>
                          </a:schemeClr>
                        </a:outerShdw>
                      </a:effectLst>
                    </a14:hiddenEffects>
                  </a:ext>
                </a:extLst>
              </p:spPr>
              <p:txBody>
                <a:bodyPr wrap="none" anchor="ctr"/>
                <a:lstStyle/>
                <a:p>
                  <a:endParaRPr lang="en-US"/>
                </a:p>
              </p:txBody>
            </p:sp>
            <p:pic>
              <p:nvPicPr>
                <p:cNvPr id="66" name="Picture 47" descr="cir_lighteffect0"/>
                <p:cNvPicPr>
                  <a:picLocks noChangeAspect="1" noChangeArrowheads="1"/>
                </p:cNvPicPr>
                <p:nvPr/>
              </p:nvPicPr>
              <p:blipFill>
                <a:blip r:embed="rId2">
                  <a:lum bright="18000" contrast="-12000"/>
                  <a:extLst>
                    <a:ext uri="{28A0092B-C50C-407E-A947-70E740481C1C}">
                      <a14:useLocalDpi xmlns:a14="http://schemas.microsoft.com/office/drawing/2010/main" val="0"/>
                    </a:ext>
                  </a:extLst>
                </a:blip>
                <a:srcRect/>
                <a:stretch>
                  <a:fillRect/>
                </a:stretch>
              </p:blipFill>
              <p:spPr bwMode="gray">
                <a:xfrm>
                  <a:off x="1609" y="1152"/>
                  <a:ext cx="484" cy="385"/>
                </a:xfrm>
                <a:prstGeom prst="rect">
                  <a:avLst/>
                </a:prstGeom>
                <a:noFill/>
                <a:extLst>
                  <a:ext uri="{909E8E84-426E-40DD-AFC4-6F175D3DCCD1}">
                    <a14:hiddenFill xmlns:a14="http://schemas.microsoft.com/office/drawing/2010/main">
                      <a:solidFill>
                        <a:srgbClr val="FFFFFF"/>
                      </a:solidFill>
                    </a14:hiddenFill>
                  </a:ext>
                </a:extLst>
              </p:spPr>
            </p:pic>
          </p:grpSp>
        </p:grpSp>
        <p:sp>
          <p:nvSpPr>
            <p:cNvPr id="7" name="5-Point Star 6"/>
            <p:cNvSpPr/>
            <p:nvPr/>
          </p:nvSpPr>
          <p:spPr>
            <a:xfrm>
              <a:off x="8356037" y="5715000"/>
              <a:ext cx="457200" cy="457200"/>
            </a:xfrm>
            <a:prstGeom prst="star5">
              <a:avLst/>
            </a:prstGeom>
            <a:noFill/>
            <a:ln w="57150">
              <a:solidFill>
                <a:schemeClr val="bg1"/>
              </a:solidFill>
            </a:ln>
            <a:effectLst>
              <a:outerShdw blurRad="50800" dist="38100" dir="5400000" algn="t"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endParaRPr lang="en-US">
                <a:ln w="18415" cmpd="sng">
                  <a:solidFill>
                    <a:schemeClr val="bg1"/>
                  </a:solidFill>
                  <a:prstDash val="solid"/>
                </a:ln>
                <a:solidFill>
                  <a:schemeClr val="bg1"/>
                </a:solidFill>
                <a:effectLst>
                  <a:outerShdw blurRad="63500" dir="3600000" algn="tl" rotWithShape="0">
                    <a:srgbClr val="000000">
                      <a:alpha val="70000"/>
                    </a:srgbClr>
                  </a:outerShdw>
                </a:effectLst>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0-#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0-#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0-#ppt_w/2"/>
                                          </p:val>
                                        </p:tav>
                                        <p:tav tm="100000">
                                          <p:val>
                                            <p:strVal val="#ppt_x"/>
                                          </p:val>
                                        </p:tav>
                                      </p:tavLst>
                                    </p:anim>
                                    <p:anim calcmode="lin" valueType="num">
                                      <p:cBhvr additive="base">
                                        <p:cTn id="18" dur="5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0-#ppt_w/2"/>
                                          </p:val>
                                        </p:tav>
                                        <p:tav tm="100000">
                                          <p:val>
                                            <p:strVal val="#ppt_x"/>
                                          </p:val>
                                        </p:tav>
                                      </p:tavLst>
                                    </p:anim>
                                    <p:anim calcmode="lin" valueType="num">
                                      <p:cBhvr additive="base">
                                        <p:cTn id="23" dur="500" fill="hold"/>
                                        <p:tgtEl>
                                          <p:spTgt spid="10"/>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0-#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228600" y="274637"/>
            <a:ext cx="8763000" cy="563563"/>
          </a:xfrm>
        </p:spPr>
        <p:txBody>
          <a:bodyPr/>
          <a:lstStyle/>
          <a:p>
            <a:pPr lvl="0"/>
            <a:r>
              <a:rPr lang="en-US" sz="2800" smtClean="0">
                <a:latin typeface="UTM American Sans"/>
              </a:rPr>
              <a:t>NÂNG CAO TRÌNH ĐỘ, NĂNG LỰC ĐỘI NGŨ GV </a:t>
            </a:r>
            <a:endParaRPr lang="en-US" sz="2800">
              <a:latin typeface="UTM American Sans"/>
            </a:endParaRPr>
          </a:p>
        </p:txBody>
      </p:sp>
      <p:grpSp>
        <p:nvGrpSpPr>
          <p:cNvPr id="3" name="Group 2"/>
          <p:cNvGrpSpPr/>
          <p:nvPr/>
        </p:nvGrpSpPr>
        <p:grpSpPr>
          <a:xfrm>
            <a:off x="4211528" y="1828800"/>
            <a:ext cx="3484672" cy="2054213"/>
            <a:chOff x="4211528" y="2054213"/>
            <a:chExt cx="2921000" cy="1828800"/>
          </a:xfrm>
          <a:solidFill>
            <a:srgbClr val="00B0F0"/>
          </a:solidFill>
        </p:grpSpPr>
        <p:sp>
          <p:nvSpPr>
            <p:cNvPr id="56324" name="Freeform 4"/>
            <p:cNvSpPr>
              <a:spLocks/>
            </p:cNvSpPr>
            <p:nvPr/>
          </p:nvSpPr>
          <p:spPr bwMode="gray">
            <a:xfrm rot="3046289" flipH="1">
              <a:off x="4757628" y="1508113"/>
              <a:ext cx="1828800" cy="292100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pFill/>
            <a:ln w="19050" cap="flat" cmpd="sng">
              <a:solidFill>
                <a:srgbClr val="FFFFFF"/>
              </a:solidFill>
              <a:prstDash val="solid"/>
              <a:round/>
              <a:headEnd type="none" w="med" len="med"/>
              <a:tailEnd type="none" w="med" len="med"/>
            </a:ln>
            <a:effectLst>
              <a:outerShdw dist="28398" dir="6993903" algn="ctr" rotWithShape="0">
                <a:srgbClr val="B2B2B2">
                  <a:alpha val="50000"/>
                </a:srgbClr>
              </a:outerShdw>
            </a:effectLst>
          </p:spPr>
          <p:txBody>
            <a:bodyPr/>
            <a:lstStyle/>
            <a:p>
              <a:endParaRPr lang="en-US"/>
            </a:p>
          </p:txBody>
        </p:sp>
        <p:sp>
          <p:nvSpPr>
            <p:cNvPr id="56329" name="Text Box 9"/>
            <p:cNvSpPr txBox="1">
              <a:spLocks noChangeArrowheads="1"/>
            </p:cNvSpPr>
            <p:nvPr/>
          </p:nvSpPr>
          <p:spPr bwMode="auto">
            <a:xfrm>
              <a:off x="4833061" y="2340683"/>
              <a:ext cx="1657350" cy="1178215"/>
            </a:xfrm>
            <a:prstGeom prst="rect">
              <a:avLst/>
            </a:prstGeom>
            <a:noFill/>
            <a:ln>
              <a:noFill/>
            </a:ln>
            <a:effectLst>
              <a:outerShdw dist="17961" dir="2700000" algn="ctr" rotWithShape="0">
                <a:srgbClr val="000000"/>
              </a:outerShdw>
            </a:effectLst>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spcBef>
                  <a:spcPct val="50000"/>
                </a:spcBef>
              </a:pPr>
              <a:r>
                <a:rPr lang="en-US" sz="2000" b="1">
                  <a:solidFill>
                    <a:schemeClr val="bg1"/>
                  </a:solidFill>
                </a:rPr>
                <a:t>Xây dựng các tiêu chí và đánh giá đội ngũ giảng viên</a:t>
              </a:r>
              <a:endParaRPr lang="en-US" sz="2000" b="1">
                <a:solidFill>
                  <a:schemeClr val="bg1"/>
                </a:solidFill>
                <a:cs typeface="Arial" charset="0"/>
              </a:endParaRPr>
            </a:p>
          </p:txBody>
        </p:sp>
      </p:grpSp>
      <p:grpSp>
        <p:nvGrpSpPr>
          <p:cNvPr id="5" name="Group 4"/>
          <p:cNvGrpSpPr/>
          <p:nvPr/>
        </p:nvGrpSpPr>
        <p:grpSpPr>
          <a:xfrm>
            <a:off x="1447800" y="4090975"/>
            <a:ext cx="3306653" cy="2005025"/>
            <a:chOff x="1871553" y="4090975"/>
            <a:chExt cx="2882900" cy="1806575"/>
          </a:xfrm>
        </p:grpSpPr>
        <p:sp>
          <p:nvSpPr>
            <p:cNvPr id="56325" name="Freeform 5"/>
            <p:cNvSpPr>
              <a:spLocks/>
            </p:cNvSpPr>
            <p:nvPr/>
          </p:nvSpPr>
          <p:spPr bwMode="gray">
            <a:xfrm rot="3171804" flipH="1">
              <a:off x="2409715" y="3552813"/>
              <a:ext cx="1806575" cy="288290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adFill rotWithShape="1">
              <a:gsLst>
                <a:gs pos="0">
                  <a:schemeClr val="accent2"/>
                </a:gs>
                <a:gs pos="100000">
                  <a:schemeClr val="accent2">
                    <a:gamma/>
                    <a:tint val="38039"/>
                    <a:invGamma/>
                  </a:schemeClr>
                </a:gs>
              </a:gsLst>
              <a:lin ang="2700000" scaled="1"/>
            </a:gradFill>
            <a:ln w="19050" cap="flat" cmpd="sng">
              <a:solidFill>
                <a:srgbClr val="FFFFFF"/>
              </a:solidFill>
              <a:prstDash val="solid"/>
              <a:round/>
              <a:headEnd type="none" w="med" len="med"/>
              <a:tailEnd type="none" w="med" len="med"/>
            </a:ln>
            <a:effectLst>
              <a:outerShdw dist="28398" dir="6993903" algn="ctr" rotWithShape="0">
                <a:srgbClr val="B2B2B2">
                  <a:alpha val="50000"/>
                </a:srgbClr>
              </a:outerShdw>
            </a:effectLst>
          </p:spPr>
          <p:txBody>
            <a:bodyPr/>
            <a:lstStyle/>
            <a:p>
              <a:endParaRPr lang="en-US"/>
            </a:p>
          </p:txBody>
        </p:sp>
        <p:sp>
          <p:nvSpPr>
            <p:cNvPr id="56330" name="Text Box 10"/>
            <p:cNvSpPr txBox="1">
              <a:spLocks noChangeArrowheads="1"/>
            </p:cNvSpPr>
            <p:nvPr/>
          </p:nvSpPr>
          <p:spPr bwMode="auto">
            <a:xfrm>
              <a:off x="2472988" y="4318416"/>
              <a:ext cx="1657350" cy="1200329"/>
            </a:xfrm>
            <a:prstGeom prst="rect">
              <a:avLst/>
            </a:prstGeom>
            <a:noFill/>
            <a:ln>
              <a:noFill/>
            </a:ln>
            <a:effectLst>
              <a:outerShdw dist="17961" dir="2700000" algn="ctr" rotWithShape="0">
                <a:srgbClr val="000000"/>
              </a:outerShdw>
            </a:effectLst>
            <a:extLst>
              <a:ext uri="{909E8E84-426E-40DD-AFC4-6F175D3DCCD1}">
                <a14:hiddenFill xmlns:a14="http://schemas.microsoft.com/office/drawing/2010/main">
                  <a:gradFill rotWithShape="1">
                    <a:gsLst>
                      <a:gs pos="0">
                        <a:schemeClr val="accent2"/>
                      </a:gs>
                      <a:gs pos="100000">
                        <a:schemeClr val="accent2">
                          <a:gamma/>
                          <a:tint val="73725"/>
                          <a:invGamma/>
                        </a:schemeClr>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spcBef>
                  <a:spcPct val="50000"/>
                </a:spcBef>
              </a:pPr>
              <a:r>
                <a:rPr lang="en-US" sz="2000" b="1">
                  <a:solidFill>
                    <a:schemeClr val="bg1"/>
                  </a:solidFill>
                </a:rPr>
                <a:t>Tuyển chọn đội ngũ giảng viên có trình độ cao</a:t>
              </a:r>
              <a:endParaRPr lang="en-US" sz="2000" b="1">
                <a:solidFill>
                  <a:schemeClr val="bg1"/>
                </a:solidFill>
                <a:cs typeface="Arial" charset="0"/>
              </a:endParaRPr>
            </a:p>
          </p:txBody>
        </p:sp>
      </p:grpSp>
      <p:grpSp>
        <p:nvGrpSpPr>
          <p:cNvPr id="4" name="Group 3"/>
          <p:cNvGrpSpPr/>
          <p:nvPr/>
        </p:nvGrpSpPr>
        <p:grpSpPr>
          <a:xfrm>
            <a:off x="4211528" y="4103675"/>
            <a:ext cx="3560872" cy="1828800"/>
            <a:chOff x="4211528" y="4103675"/>
            <a:chExt cx="2921000" cy="1828800"/>
          </a:xfrm>
          <a:solidFill>
            <a:schemeClr val="accent1">
              <a:lumMod val="50000"/>
            </a:schemeClr>
          </a:solidFill>
        </p:grpSpPr>
        <p:sp>
          <p:nvSpPr>
            <p:cNvPr id="56326" name="Freeform 6"/>
            <p:cNvSpPr>
              <a:spLocks/>
            </p:cNvSpPr>
            <p:nvPr/>
          </p:nvSpPr>
          <p:spPr bwMode="gray">
            <a:xfrm rot="18473053">
              <a:off x="4757628" y="3557575"/>
              <a:ext cx="1828800" cy="292100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pFill/>
            <a:ln w="19050" cap="flat" cmpd="sng">
              <a:solidFill>
                <a:srgbClr val="FFFFFF"/>
              </a:solidFill>
              <a:prstDash val="solid"/>
              <a:round/>
              <a:headEnd type="none" w="med" len="med"/>
              <a:tailEnd type="none" w="med" len="med"/>
            </a:ln>
            <a:effectLst>
              <a:outerShdw dist="28398" dir="6993903" algn="ctr" rotWithShape="0">
                <a:srgbClr val="B2B2B2">
                  <a:alpha val="50000"/>
                </a:srgbClr>
              </a:outerShdw>
            </a:effectLst>
          </p:spPr>
          <p:txBody>
            <a:bodyPr/>
            <a:lstStyle/>
            <a:p>
              <a:endParaRPr lang="en-US"/>
            </a:p>
          </p:txBody>
        </p:sp>
        <p:sp>
          <p:nvSpPr>
            <p:cNvPr id="56331" name="Text Box 11"/>
            <p:cNvSpPr txBox="1">
              <a:spLocks noChangeArrowheads="1"/>
            </p:cNvSpPr>
            <p:nvPr/>
          </p:nvSpPr>
          <p:spPr bwMode="auto">
            <a:xfrm>
              <a:off x="4757254" y="4315361"/>
              <a:ext cx="1657350" cy="1323439"/>
            </a:xfrm>
            <a:prstGeom prst="rect">
              <a:avLst/>
            </a:prstGeom>
            <a:noFill/>
            <a:ln>
              <a:noFill/>
            </a:ln>
            <a:effectLst>
              <a:outerShdw dist="17961" dir="2700000" algn="ctr" rotWithShape="0">
                <a:srgbClr val="000000"/>
              </a:outerShdw>
            </a:effectLst>
            <a:extLst>
              <a:ext uri="{91240B29-F687-4F45-9708-019B960494DF}">
                <a14:hiddenLine xmlns:a14="http://schemas.microsoft.com/office/drawing/2010/main" w="9525" algn="ctr">
                  <a:solidFill>
                    <a:schemeClr val="tx1"/>
                  </a:solidFill>
                  <a:miter lim="800000"/>
                  <a:headEnd/>
                  <a:tailEnd/>
                </a14:hiddenLine>
              </a:ext>
            </a:extLst>
          </p:spPr>
          <p:txBody>
            <a:bodyPr>
              <a:spAutoFit/>
            </a:bodyPr>
            <a:lstStyle/>
            <a:p>
              <a:pPr algn="ctr">
                <a:spcBef>
                  <a:spcPct val="50000"/>
                </a:spcBef>
              </a:pPr>
              <a:r>
                <a:rPr lang="en-US" sz="2000" b="1">
                  <a:solidFill>
                    <a:schemeClr val="bg1"/>
                  </a:solidFill>
                </a:rPr>
                <a:t>Xây dựng các chế độ động viên, khuyến khích </a:t>
              </a:r>
              <a:r>
                <a:rPr lang="en-US" sz="2000" b="1" smtClean="0">
                  <a:solidFill>
                    <a:schemeClr val="bg1"/>
                  </a:solidFill>
                </a:rPr>
                <a:t>CB, GV </a:t>
              </a:r>
              <a:endParaRPr lang="en-US" sz="2000" b="1">
                <a:solidFill>
                  <a:schemeClr val="bg1"/>
                </a:solidFill>
                <a:cs typeface="Arial" charset="0"/>
              </a:endParaRPr>
            </a:p>
          </p:txBody>
        </p:sp>
      </p:grpSp>
      <p:grpSp>
        <p:nvGrpSpPr>
          <p:cNvPr id="2" name="Group 1"/>
          <p:cNvGrpSpPr/>
          <p:nvPr/>
        </p:nvGrpSpPr>
        <p:grpSpPr>
          <a:xfrm>
            <a:off x="1219200" y="1828800"/>
            <a:ext cx="3570178" cy="2052625"/>
            <a:chOff x="1868378" y="2052625"/>
            <a:chExt cx="2921000" cy="1828800"/>
          </a:xfrm>
          <a:solidFill>
            <a:srgbClr val="92D050"/>
          </a:solidFill>
        </p:grpSpPr>
        <p:sp>
          <p:nvSpPr>
            <p:cNvPr id="56327" name="Freeform 7"/>
            <p:cNvSpPr>
              <a:spLocks/>
            </p:cNvSpPr>
            <p:nvPr/>
          </p:nvSpPr>
          <p:spPr bwMode="ltGray">
            <a:xfrm rot="18553711">
              <a:off x="2414478" y="1506525"/>
              <a:ext cx="1828800" cy="2921000"/>
            </a:xfrm>
            <a:custGeom>
              <a:avLst/>
              <a:gdLst>
                <a:gd name="T0" fmla="*/ 1467 w 1470"/>
                <a:gd name="T1" fmla="*/ 1246 h 2346"/>
                <a:gd name="T2" fmla="*/ 1444 w 1470"/>
                <a:gd name="T3" fmla="*/ 1390 h 2346"/>
                <a:gd name="T4" fmla="*/ 1400 w 1470"/>
                <a:gd name="T5" fmla="*/ 1529 h 2346"/>
                <a:gd name="T6" fmla="*/ 1339 w 1470"/>
                <a:gd name="T7" fmla="*/ 1662 h 2346"/>
                <a:gd name="T8" fmla="*/ 1267 w 1470"/>
                <a:gd name="T9" fmla="*/ 1784 h 2346"/>
                <a:gd name="T10" fmla="*/ 1187 w 1470"/>
                <a:gd name="T11" fmla="*/ 1898 h 2346"/>
                <a:gd name="T12" fmla="*/ 1102 w 1470"/>
                <a:gd name="T13" fmla="*/ 2002 h 2346"/>
                <a:gd name="T14" fmla="*/ 1019 w 1470"/>
                <a:gd name="T15" fmla="*/ 2094 h 2346"/>
                <a:gd name="T16" fmla="*/ 939 w 1470"/>
                <a:gd name="T17" fmla="*/ 2174 h 2346"/>
                <a:gd name="T18" fmla="*/ 866 w 1470"/>
                <a:gd name="T19" fmla="*/ 2239 h 2346"/>
                <a:gd name="T20" fmla="*/ 806 w 1470"/>
                <a:gd name="T21" fmla="*/ 2290 h 2346"/>
                <a:gd name="T22" fmla="*/ 763 w 1470"/>
                <a:gd name="T23" fmla="*/ 2325 h 2346"/>
                <a:gd name="T24" fmla="*/ 739 w 1470"/>
                <a:gd name="T25" fmla="*/ 2343 h 2346"/>
                <a:gd name="T26" fmla="*/ 732 w 1470"/>
                <a:gd name="T27" fmla="*/ 2343 h 2346"/>
                <a:gd name="T28" fmla="*/ 709 w 1470"/>
                <a:gd name="T29" fmla="*/ 2325 h 2346"/>
                <a:gd name="T30" fmla="*/ 665 w 1470"/>
                <a:gd name="T31" fmla="*/ 2290 h 2346"/>
                <a:gd name="T32" fmla="*/ 604 w 1470"/>
                <a:gd name="T33" fmla="*/ 2239 h 2346"/>
                <a:gd name="T34" fmla="*/ 532 w 1470"/>
                <a:gd name="T35" fmla="*/ 2174 h 2346"/>
                <a:gd name="T36" fmla="*/ 452 w 1470"/>
                <a:gd name="T37" fmla="*/ 2094 h 2346"/>
                <a:gd name="T38" fmla="*/ 367 w 1470"/>
                <a:gd name="T39" fmla="*/ 2002 h 2346"/>
                <a:gd name="T40" fmla="*/ 284 w 1470"/>
                <a:gd name="T41" fmla="*/ 1898 h 2346"/>
                <a:gd name="T42" fmla="*/ 204 w 1470"/>
                <a:gd name="T43" fmla="*/ 1784 h 2346"/>
                <a:gd name="T44" fmla="*/ 131 w 1470"/>
                <a:gd name="T45" fmla="*/ 1662 h 2346"/>
                <a:gd name="T46" fmla="*/ 71 w 1470"/>
                <a:gd name="T47" fmla="*/ 1529 h 2346"/>
                <a:gd name="T48" fmla="*/ 27 w 1470"/>
                <a:gd name="T49" fmla="*/ 1390 h 2346"/>
                <a:gd name="T50" fmla="*/ 4 w 1470"/>
                <a:gd name="T51" fmla="*/ 1246 h 2346"/>
                <a:gd name="T52" fmla="*/ 4 w 1470"/>
                <a:gd name="T53" fmla="*/ 1098 h 2346"/>
                <a:gd name="T54" fmla="*/ 27 w 1470"/>
                <a:gd name="T55" fmla="*/ 954 h 2346"/>
                <a:gd name="T56" fmla="*/ 71 w 1470"/>
                <a:gd name="T57" fmla="*/ 815 h 2346"/>
                <a:gd name="T58" fmla="*/ 131 w 1470"/>
                <a:gd name="T59" fmla="*/ 684 h 2346"/>
                <a:gd name="T60" fmla="*/ 204 w 1470"/>
                <a:gd name="T61" fmla="*/ 560 h 2346"/>
                <a:gd name="T62" fmla="*/ 284 w 1470"/>
                <a:gd name="T63" fmla="*/ 446 h 2346"/>
                <a:gd name="T64" fmla="*/ 367 w 1470"/>
                <a:gd name="T65" fmla="*/ 343 h 2346"/>
                <a:gd name="T66" fmla="*/ 452 w 1470"/>
                <a:gd name="T67" fmla="*/ 251 h 2346"/>
                <a:gd name="T68" fmla="*/ 532 w 1470"/>
                <a:gd name="T69" fmla="*/ 170 h 2346"/>
                <a:gd name="T70" fmla="*/ 604 w 1470"/>
                <a:gd name="T71" fmla="*/ 105 h 2346"/>
                <a:gd name="T72" fmla="*/ 665 w 1470"/>
                <a:gd name="T73" fmla="*/ 55 h 2346"/>
                <a:gd name="T74" fmla="*/ 709 w 1470"/>
                <a:gd name="T75" fmla="*/ 19 h 2346"/>
                <a:gd name="T76" fmla="*/ 732 w 1470"/>
                <a:gd name="T77" fmla="*/ 1 h 2346"/>
                <a:gd name="T78" fmla="*/ 739 w 1470"/>
                <a:gd name="T79" fmla="*/ 1 h 2346"/>
                <a:gd name="T80" fmla="*/ 763 w 1470"/>
                <a:gd name="T81" fmla="*/ 19 h 2346"/>
                <a:gd name="T82" fmla="*/ 806 w 1470"/>
                <a:gd name="T83" fmla="*/ 55 h 2346"/>
                <a:gd name="T84" fmla="*/ 866 w 1470"/>
                <a:gd name="T85" fmla="*/ 105 h 2346"/>
                <a:gd name="T86" fmla="*/ 939 w 1470"/>
                <a:gd name="T87" fmla="*/ 170 h 2346"/>
                <a:gd name="T88" fmla="*/ 1019 w 1470"/>
                <a:gd name="T89" fmla="*/ 251 h 2346"/>
                <a:gd name="T90" fmla="*/ 1102 w 1470"/>
                <a:gd name="T91" fmla="*/ 343 h 2346"/>
                <a:gd name="T92" fmla="*/ 1187 w 1470"/>
                <a:gd name="T93" fmla="*/ 446 h 2346"/>
                <a:gd name="T94" fmla="*/ 1267 w 1470"/>
                <a:gd name="T95" fmla="*/ 560 h 2346"/>
                <a:gd name="T96" fmla="*/ 1339 w 1470"/>
                <a:gd name="T97" fmla="*/ 684 h 2346"/>
                <a:gd name="T98" fmla="*/ 1400 w 1470"/>
                <a:gd name="T99" fmla="*/ 815 h 2346"/>
                <a:gd name="T100" fmla="*/ 1444 w 1470"/>
                <a:gd name="T101" fmla="*/ 954 h 2346"/>
                <a:gd name="T102" fmla="*/ 1467 w 1470"/>
                <a:gd name="T103" fmla="*/ 1098 h 23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70" h="2346">
                  <a:moveTo>
                    <a:pt x="1470" y="1173"/>
                  </a:moveTo>
                  <a:lnTo>
                    <a:pt x="1467" y="1246"/>
                  </a:lnTo>
                  <a:lnTo>
                    <a:pt x="1458" y="1319"/>
                  </a:lnTo>
                  <a:lnTo>
                    <a:pt x="1444" y="1390"/>
                  </a:lnTo>
                  <a:lnTo>
                    <a:pt x="1423" y="1462"/>
                  </a:lnTo>
                  <a:lnTo>
                    <a:pt x="1400" y="1529"/>
                  </a:lnTo>
                  <a:lnTo>
                    <a:pt x="1371" y="1596"/>
                  </a:lnTo>
                  <a:lnTo>
                    <a:pt x="1339" y="1662"/>
                  </a:lnTo>
                  <a:lnTo>
                    <a:pt x="1305" y="1724"/>
                  </a:lnTo>
                  <a:lnTo>
                    <a:pt x="1267" y="1784"/>
                  </a:lnTo>
                  <a:lnTo>
                    <a:pt x="1228" y="1843"/>
                  </a:lnTo>
                  <a:lnTo>
                    <a:pt x="1187" y="1898"/>
                  </a:lnTo>
                  <a:lnTo>
                    <a:pt x="1145" y="1952"/>
                  </a:lnTo>
                  <a:lnTo>
                    <a:pt x="1102" y="2002"/>
                  </a:lnTo>
                  <a:lnTo>
                    <a:pt x="1060" y="2050"/>
                  </a:lnTo>
                  <a:lnTo>
                    <a:pt x="1019" y="2094"/>
                  </a:lnTo>
                  <a:lnTo>
                    <a:pt x="978" y="2134"/>
                  </a:lnTo>
                  <a:lnTo>
                    <a:pt x="939" y="2174"/>
                  </a:lnTo>
                  <a:lnTo>
                    <a:pt x="901" y="2207"/>
                  </a:lnTo>
                  <a:lnTo>
                    <a:pt x="866" y="2239"/>
                  </a:lnTo>
                  <a:lnTo>
                    <a:pt x="835" y="2266"/>
                  </a:lnTo>
                  <a:lnTo>
                    <a:pt x="806" y="2290"/>
                  </a:lnTo>
                  <a:lnTo>
                    <a:pt x="783" y="2309"/>
                  </a:lnTo>
                  <a:lnTo>
                    <a:pt x="763" y="2325"/>
                  </a:lnTo>
                  <a:lnTo>
                    <a:pt x="748" y="2336"/>
                  </a:lnTo>
                  <a:lnTo>
                    <a:pt x="739" y="2343"/>
                  </a:lnTo>
                  <a:lnTo>
                    <a:pt x="735" y="2346"/>
                  </a:lnTo>
                  <a:lnTo>
                    <a:pt x="732" y="2343"/>
                  </a:lnTo>
                  <a:lnTo>
                    <a:pt x="723" y="2336"/>
                  </a:lnTo>
                  <a:lnTo>
                    <a:pt x="709" y="2325"/>
                  </a:lnTo>
                  <a:lnTo>
                    <a:pt x="688" y="2309"/>
                  </a:lnTo>
                  <a:lnTo>
                    <a:pt x="665" y="2290"/>
                  </a:lnTo>
                  <a:lnTo>
                    <a:pt x="636" y="2266"/>
                  </a:lnTo>
                  <a:lnTo>
                    <a:pt x="604" y="2239"/>
                  </a:lnTo>
                  <a:lnTo>
                    <a:pt x="570" y="2207"/>
                  </a:lnTo>
                  <a:lnTo>
                    <a:pt x="532" y="2174"/>
                  </a:lnTo>
                  <a:lnTo>
                    <a:pt x="493" y="2134"/>
                  </a:lnTo>
                  <a:lnTo>
                    <a:pt x="452" y="2094"/>
                  </a:lnTo>
                  <a:lnTo>
                    <a:pt x="410" y="2050"/>
                  </a:lnTo>
                  <a:lnTo>
                    <a:pt x="367" y="2002"/>
                  </a:lnTo>
                  <a:lnTo>
                    <a:pt x="325" y="1952"/>
                  </a:lnTo>
                  <a:lnTo>
                    <a:pt x="284" y="1898"/>
                  </a:lnTo>
                  <a:lnTo>
                    <a:pt x="243" y="1843"/>
                  </a:lnTo>
                  <a:lnTo>
                    <a:pt x="204" y="1784"/>
                  </a:lnTo>
                  <a:lnTo>
                    <a:pt x="166" y="1724"/>
                  </a:lnTo>
                  <a:lnTo>
                    <a:pt x="131" y="1662"/>
                  </a:lnTo>
                  <a:lnTo>
                    <a:pt x="100" y="1596"/>
                  </a:lnTo>
                  <a:lnTo>
                    <a:pt x="71" y="1529"/>
                  </a:lnTo>
                  <a:lnTo>
                    <a:pt x="48" y="1462"/>
                  </a:lnTo>
                  <a:lnTo>
                    <a:pt x="27" y="1390"/>
                  </a:lnTo>
                  <a:lnTo>
                    <a:pt x="13" y="1319"/>
                  </a:lnTo>
                  <a:lnTo>
                    <a:pt x="4" y="1246"/>
                  </a:lnTo>
                  <a:lnTo>
                    <a:pt x="0" y="1173"/>
                  </a:lnTo>
                  <a:lnTo>
                    <a:pt x="4" y="1098"/>
                  </a:lnTo>
                  <a:lnTo>
                    <a:pt x="13" y="1025"/>
                  </a:lnTo>
                  <a:lnTo>
                    <a:pt x="27" y="954"/>
                  </a:lnTo>
                  <a:lnTo>
                    <a:pt x="48" y="884"/>
                  </a:lnTo>
                  <a:lnTo>
                    <a:pt x="71" y="815"/>
                  </a:lnTo>
                  <a:lnTo>
                    <a:pt x="100" y="748"/>
                  </a:lnTo>
                  <a:lnTo>
                    <a:pt x="131" y="684"/>
                  </a:lnTo>
                  <a:lnTo>
                    <a:pt x="166" y="621"/>
                  </a:lnTo>
                  <a:lnTo>
                    <a:pt x="204" y="560"/>
                  </a:lnTo>
                  <a:lnTo>
                    <a:pt x="243" y="502"/>
                  </a:lnTo>
                  <a:lnTo>
                    <a:pt x="284" y="446"/>
                  </a:lnTo>
                  <a:lnTo>
                    <a:pt x="325" y="394"/>
                  </a:lnTo>
                  <a:lnTo>
                    <a:pt x="367" y="343"/>
                  </a:lnTo>
                  <a:lnTo>
                    <a:pt x="410" y="294"/>
                  </a:lnTo>
                  <a:lnTo>
                    <a:pt x="452" y="251"/>
                  </a:lnTo>
                  <a:lnTo>
                    <a:pt x="493" y="210"/>
                  </a:lnTo>
                  <a:lnTo>
                    <a:pt x="532" y="170"/>
                  </a:lnTo>
                  <a:lnTo>
                    <a:pt x="570" y="137"/>
                  </a:lnTo>
                  <a:lnTo>
                    <a:pt x="604" y="105"/>
                  </a:lnTo>
                  <a:lnTo>
                    <a:pt x="636" y="79"/>
                  </a:lnTo>
                  <a:lnTo>
                    <a:pt x="665" y="55"/>
                  </a:lnTo>
                  <a:lnTo>
                    <a:pt x="688" y="35"/>
                  </a:lnTo>
                  <a:lnTo>
                    <a:pt x="709" y="19"/>
                  </a:lnTo>
                  <a:lnTo>
                    <a:pt x="723" y="9"/>
                  </a:lnTo>
                  <a:lnTo>
                    <a:pt x="732" y="1"/>
                  </a:lnTo>
                  <a:lnTo>
                    <a:pt x="735" y="0"/>
                  </a:lnTo>
                  <a:lnTo>
                    <a:pt x="739" y="1"/>
                  </a:lnTo>
                  <a:lnTo>
                    <a:pt x="748" y="9"/>
                  </a:lnTo>
                  <a:lnTo>
                    <a:pt x="763" y="19"/>
                  </a:lnTo>
                  <a:lnTo>
                    <a:pt x="783" y="35"/>
                  </a:lnTo>
                  <a:lnTo>
                    <a:pt x="806" y="55"/>
                  </a:lnTo>
                  <a:lnTo>
                    <a:pt x="835" y="79"/>
                  </a:lnTo>
                  <a:lnTo>
                    <a:pt x="866" y="105"/>
                  </a:lnTo>
                  <a:lnTo>
                    <a:pt x="901" y="137"/>
                  </a:lnTo>
                  <a:lnTo>
                    <a:pt x="939" y="170"/>
                  </a:lnTo>
                  <a:lnTo>
                    <a:pt x="978" y="210"/>
                  </a:lnTo>
                  <a:lnTo>
                    <a:pt x="1019" y="251"/>
                  </a:lnTo>
                  <a:lnTo>
                    <a:pt x="1060" y="294"/>
                  </a:lnTo>
                  <a:lnTo>
                    <a:pt x="1102" y="343"/>
                  </a:lnTo>
                  <a:lnTo>
                    <a:pt x="1145" y="394"/>
                  </a:lnTo>
                  <a:lnTo>
                    <a:pt x="1187" y="446"/>
                  </a:lnTo>
                  <a:lnTo>
                    <a:pt x="1228" y="502"/>
                  </a:lnTo>
                  <a:lnTo>
                    <a:pt x="1267" y="560"/>
                  </a:lnTo>
                  <a:lnTo>
                    <a:pt x="1305" y="621"/>
                  </a:lnTo>
                  <a:lnTo>
                    <a:pt x="1339" y="684"/>
                  </a:lnTo>
                  <a:lnTo>
                    <a:pt x="1371" y="748"/>
                  </a:lnTo>
                  <a:lnTo>
                    <a:pt x="1400" y="815"/>
                  </a:lnTo>
                  <a:lnTo>
                    <a:pt x="1423" y="884"/>
                  </a:lnTo>
                  <a:lnTo>
                    <a:pt x="1444" y="954"/>
                  </a:lnTo>
                  <a:lnTo>
                    <a:pt x="1458" y="1025"/>
                  </a:lnTo>
                  <a:lnTo>
                    <a:pt x="1467" y="1098"/>
                  </a:lnTo>
                  <a:lnTo>
                    <a:pt x="1470" y="1173"/>
                  </a:lnTo>
                </a:path>
              </a:pathLst>
            </a:custGeom>
            <a:grpFill/>
            <a:ln w="19050" cmpd="sng">
              <a:solidFill>
                <a:srgbClr val="FFFFFF"/>
              </a:solidFill>
              <a:prstDash val="solid"/>
              <a:round/>
              <a:headEnd/>
              <a:tailEnd/>
            </a:ln>
            <a:effectLst>
              <a:outerShdw dist="28398" dir="6993903" algn="ctr" rotWithShape="0">
                <a:srgbClr val="B2B2B2">
                  <a:alpha val="50000"/>
                </a:srgbClr>
              </a:outerShdw>
            </a:effectLst>
          </p:spPr>
          <p:txBody>
            <a:bodyPr/>
            <a:lstStyle/>
            <a:p>
              <a:endParaRPr lang="en-US"/>
            </a:p>
          </p:txBody>
        </p:sp>
        <p:sp>
          <p:nvSpPr>
            <p:cNvPr id="56336" name="Text Box 16"/>
            <p:cNvSpPr txBox="1">
              <a:spLocks noChangeArrowheads="1"/>
            </p:cNvSpPr>
            <p:nvPr/>
          </p:nvSpPr>
          <p:spPr bwMode="auto">
            <a:xfrm>
              <a:off x="2591499" y="2286000"/>
              <a:ext cx="1458929" cy="1453343"/>
            </a:xfrm>
            <a:prstGeom prst="rect">
              <a:avLst/>
            </a:prstGeom>
            <a:noFill/>
            <a:ln>
              <a:noFill/>
            </a:ln>
            <a:effectLst>
              <a:outerShdw dist="17961" dir="2700000" algn="ctr" rotWithShape="0">
                <a:srgbClr val="000000"/>
              </a:outerShdw>
            </a:effectLst>
            <a:extLst>
              <a:ext uri="{91240B29-F687-4F45-9708-019B960494DF}">
                <a14:hiddenLine xmlns:a14="http://schemas.microsoft.com/office/drawing/2010/main" w="9525" algn="ctr">
                  <a:solidFill>
                    <a:schemeClr val="tx1"/>
                  </a:solidFill>
                  <a:miter lim="800000"/>
                  <a:headEnd/>
                  <a:tailEnd/>
                </a14:hiddenLine>
              </a:ext>
            </a:extLst>
          </p:spPr>
          <p:txBody>
            <a:bodyPr wrap="square">
              <a:spAutoFit/>
            </a:bodyPr>
            <a:lstStyle/>
            <a:p>
              <a:pPr algn="ctr">
                <a:spcBef>
                  <a:spcPct val="50000"/>
                </a:spcBef>
              </a:pPr>
              <a:r>
                <a:rPr lang="en-US" sz="2000" b="1">
                  <a:solidFill>
                    <a:schemeClr val="bg1"/>
                  </a:solidFill>
                </a:rPr>
                <a:t>Chuẩn hóa và nâng cao trình độ đội ngũ giảng viên</a:t>
              </a:r>
              <a:endParaRPr lang="en-US" sz="2000" b="1">
                <a:solidFill>
                  <a:schemeClr val="bg1"/>
                </a:solidFill>
                <a:cs typeface="Arial" charset="0"/>
              </a:endParaRPr>
            </a:p>
          </p:txBody>
        </p:sp>
      </p:grpSp>
      <p:sp>
        <p:nvSpPr>
          <p:cNvPr id="56328" name="Oval 8"/>
          <p:cNvSpPr>
            <a:spLocks noChangeArrowheads="1"/>
          </p:cNvSpPr>
          <p:nvPr/>
        </p:nvSpPr>
        <p:spPr bwMode="gray">
          <a:xfrm>
            <a:off x="3724166" y="3236900"/>
            <a:ext cx="1524000" cy="1524000"/>
          </a:xfrm>
          <a:prstGeom prst="ellipse">
            <a:avLst/>
          </a:prstGeom>
          <a:solidFill>
            <a:schemeClr val="bg1">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1" name="Picture 60" descr="E:\DO HOA\LOGO LYTC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7805" y="3495915"/>
            <a:ext cx="1009650" cy="1009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3" fill="hold" nodeType="after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500" fill="hold"/>
                                        <p:tgtEl>
                                          <p:spTgt spid="3"/>
                                        </p:tgtEl>
                                        <p:attrNameLst>
                                          <p:attrName>ppt_x</p:attrName>
                                        </p:attrNameLst>
                                      </p:cBhvr>
                                      <p:tavLst>
                                        <p:tav tm="0">
                                          <p:val>
                                            <p:strVal val="1+#ppt_w/2"/>
                                          </p:val>
                                        </p:tav>
                                        <p:tav tm="100000">
                                          <p:val>
                                            <p:strVal val="#ppt_x"/>
                                          </p:val>
                                        </p:tav>
                                      </p:tavLst>
                                    </p:anim>
                                    <p:anim calcmode="lin" valueType="num">
                                      <p:cBhvr additive="base">
                                        <p:cTn id="13" dur="500" fill="hold"/>
                                        <p:tgtEl>
                                          <p:spTgt spid="3"/>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6"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1+#ppt_w/2"/>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12"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0-#ppt_w/2"/>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228599" y="304800"/>
            <a:ext cx="8915401" cy="563563"/>
          </a:xfrm>
        </p:spPr>
        <p:txBody>
          <a:bodyPr/>
          <a:lstStyle/>
          <a:p>
            <a:pPr lvl="0"/>
            <a:r>
              <a:rPr lang="en-US" sz="2600" smtClean="0">
                <a:latin typeface="UTM American Sans"/>
              </a:rPr>
              <a:t>ĐẨY MẠNH CÔNG TÁC NGHIÊN CỨU KHOA HỌC </a:t>
            </a:r>
            <a:br>
              <a:rPr lang="en-US" sz="2600" smtClean="0">
                <a:latin typeface="UTM American Sans"/>
              </a:rPr>
            </a:br>
            <a:r>
              <a:rPr lang="en-US" sz="2600" smtClean="0">
                <a:latin typeface="UTM American Sans"/>
              </a:rPr>
              <a:t>VÀ HỢP TÁC QUỐC TẾ </a:t>
            </a:r>
            <a:endParaRPr lang="en-US" sz="2600">
              <a:latin typeface="UTM American Sans"/>
            </a:endParaRPr>
          </a:p>
        </p:txBody>
      </p:sp>
      <p:sp>
        <p:nvSpPr>
          <p:cNvPr id="77827" name="Line 3"/>
          <p:cNvSpPr>
            <a:spLocks noChangeShapeType="1"/>
          </p:cNvSpPr>
          <p:nvPr/>
        </p:nvSpPr>
        <p:spPr bwMode="auto">
          <a:xfrm flipV="1">
            <a:off x="1525587" y="3429000"/>
            <a:ext cx="7313613" cy="9525"/>
          </a:xfrm>
          <a:prstGeom prst="line">
            <a:avLst/>
          </a:prstGeom>
          <a:noFill/>
          <a:ln w="317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828" name="Line 4"/>
          <p:cNvSpPr>
            <a:spLocks noChangeShapeType="1"/>
          </p:cNvSpPr>
          <p:nvPr/>
        </p:nvSpPr>
        <p:spPr bwMode="auto">
          <a:xfrm flipV="1">
            <a:off x="1525587" y="4151531"/>
            <a:ext cx="7313613" cy="10894"/>
          </a:xfrm>
          <a:prstGeom prst="line">
            <a:avLst/>
          </a:prstGeom>
          <a:noFill/>
          <a:ln w="317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829" name="Line 5"/>
          <p:cNvSpPr>
            <a:spLocks noChangeShapeType="1"/>
          </p:cNvSpPr>
          <p:nvPr/>
        </p:nvSpPr>
        <p:spPr bwMode="auto">
          <a:xfrm>
            <a:off x="1525587" y="4876800"/>
            <a:ext cx="7313613" cy="0"/>
          </a:xfrm>
          <a:prstGeom prst="line">
            <a:avLst/>
          </a:prstGeom>
          <a:noFill/>
          <a:ln w="317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830" name="Line 6"/>
          <p:cNvSpPr>
            <a:spLocks noChangeShapeType="1"/>
          </p:cNvSpPr>
          <p:nvPr/>
        </p:nvSpPr>
        <p:spPr bwMode="auto">
          <a:xfrm flipV="1">
            <a:off x="1525587" y="5794375"/>
            <a:ext cx="7313613" cy="19050"/>
          </a:xfrm>
          <a:prstGeom prst="line">
            <a:avLst/>
          </a:prstGeom>
          <a:noFill/>
          <a:ln w="317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831" name="Line 7"/>
          <p:cNvSpPr>
            <a:spLocks noChangeShapeType="1"/>
          </p:cNvSpPr>
          <p:nvPr/>
        </p:nvSpPr>
        <p:spPr bwMode="auto">
          <a:xfrm>
            <a:off x="1525587" y="2684463"/>
            <a:ext cx="7313613" cy="0"/>
          </a:xfrm>
          <a:prstGeom prst="line">
            <a:avLst/>
          </a:prstGeom>
          <a:noFill/>
          <a:ln w="317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832" name="AutoShape 8"/>
          <p:cNvSpPr>
            <a:spLocks noChangeArrowheads="1"/>
          </p:cNvSpPr>
          <p:nvPr/>
        </p:nvSpPr>
        <p:spPr bwMode="ltGray">
          <a:xfrm>
            <a:off x="619125" y="4491038"/>
            <a:ext cx="1498600" cy="1303337"/>
          </a:xfrm>
          <a:prstGeom prst="diamond">
            <a:avLst/>
          </a:prstGeom>
          <a:gradFill rotWithShape="1">
            <a:gsLst>
              <a:gs pos="0">
                <a:schemeClr val="hlink">
                  <a:gamma/>
                  <a:tint val="63529"/>
                  <a:invGamma/>
                </a:schemeClr>
              </a:gs>
              <a:gs pos="100000">
                <a:schemeClr val="hlink"/>
              </a:gs>
            </a:gsLst>
            <a:lin ang="2700000" scaled="1"/>
          </a:gradFill>
          <a:ln w="9525" algn="ctr">
            <a:miter lim="800000"/>
            <a:headEnd/>
            <a:tailEnd/>
          </a:ln>
          <a:effectLst/>
          <a:scene3d>
            <a:camera prst="legacyPerspectiveBottom">
              <a:rot lat="19499999" lon="0" rev="0"/>
            </a:camera>
            <a:lightRig rig="legacyNormal4" dir="b"/>
          </a:scene3d>
          <a:sp3d extrusionH="1000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77833" name="AutoShape 9"/>
          <p:cNvSpPr>
            <a:spLocks noChangeArrowheads="1"/>
          </p:cNvSpPr>
          <p:nvPr/>
        </p:nvSpPr>
        <p:spPr bwMode="ltGray">
          <a:xfrm>
            <a:off x="596900" y="3743325"/>
            <a:ext cx="1566862" cy="1479550"/>
          </a:xfrm>
          <a:prstGeom prst="diamond">
            <a:avLst/>
          </a:prstGeom>
          <a:gradFill rotWithShape="1">
            <a:gsLst>
              <a:gs pos="0">
                <a:schemeClr val="accent2">
                  <a:gamma/>
                  <a:tint val="82353"/>
                  <a:invGamma/>
                </a:schemeClr>
              </a:gs>
              <a:gs pos="100000">
                <a:schemeClr val="accent2"/>
              </a:gs>
            </a:gsLst>
            <a:lin ang="2700000" scaled="1"/>
          </a:gradFill>
          <a:ln w="9525" algn="ctr">
            <a:miter lim="800000"/>
            <a:headEnd/>
            <a:tailEnd/>
          </a:ln>
          <a:effectLst/>
          <a:scene3d>
            <a:camera prst="legacyPerspectiveBottom">
              <a:rot lat="19199999" lon="0" rev="0"/>
            </a:camera>
            <a:lightRig rig="legacyNormal4" dir="b"/>
          </a:scene3d>
          <a:sp3d extrusionH="100000" prstMaterial="legacyMatte">
            <a:bevelT w="13500" h="13500" prst="angle"/>
            <a:bevelB w="13500" h="13500" prst="angle"/>
            <a:extrusionClr>
              <a:schemeClr val="accent2"/>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77834" name="AutoShape 10"/>
          <p:cNvSpPr>
            <a:spLocks noChangeArrowheads="1"/>
          </p:cNvSpPr>
          <p:nvPr/>
        </p:nvSpPr>
        <p:spPr bwMode="ltGray">
          <a:xfrm>
            <a:off x="539750" y="2974975"/>
            <a:ext cx="1681162" cy="1517650"/>
          </a:xfrm>
          <a:prstGeom prst="diamond">
            <a:avLst/>
          </a:prstGeom>
          <a:gradFill rotWithShape="1">
            <a:gsLst>
              <a:gs pos="0">
                <a:schemeClr val="hlink">
                  <a:gamma/>
                  <a:tint val="63529"/>
                  <a:invGamma/>
                </a:schemeClr>
              </a:gs>
              <a:gs pos="100000">
                <a:schemeClr val="hlink"/>
              </a:gs>
            </a:gsLst>
            <a:lin ang="2700000" scaled="1"/>
          </a:gradFill>
          <a:ln w="9525" algn="ctr">
            <a:miter lim="800000"/>
            <a:headEnd/>
            <a:tailEnd/>
          </a:ln>
          <a:effectLst/>
          <a:scene3d>
            <a:camera prst="legacyPerspectiveBottom">
              <a:rot lat="18900000" lon="0" rev="0"/>
            </a:camera>
            <a:lightRig rig="legacyNormal4" dir="b"/>
          </a:scene3d>
          <a:sp3d extrusionH="1000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77835" name="AutoShape 11"/>
          <p:cNvSpPr>
            <a:spLocks noChangeArrowheads="1"/>
          </p:cNvSpPr>
          <p:nvPr/>
        </p:nvSpPr>
        <p:spPr bwMode="ltGray">
          <a:xfrm>
            <a:off x="496887" y="2168525"/>
            <a:ext cx="1771650" cy="1598613"/>
          </a:xfrm>
          <a:prstGeom prst="diamond">
            <a:avLst/>
          </a:prstGeom>
          <a:gradFill rotWithShape="1">
            <a:gsLst>
              <a:gs pos="0">
                <a:schemeClr val="accent2">
                  <a:gamma/>
                  <a:tint val="57255"/>
                  <a:invGamma/>
                </a:schemeClr>
              </a:gs>
              <a:gs pos="100000">
                <a:schemeClr val="accent2"/>
              </a:gs>
            </a:gsLst>
            <a:lin ang="2700000" scaled="1"/>
          </a:gradFill>
          <a:ln w="9525" algn="ctr">
            <a:miter lim="800000"/>
            <a:headEnd/>
            <a:tailEnd/>
          </a:ln>
          <a:effectLst/>
          <a:scene3d>
            <a:camera prst="legacyPerspectiveBottom">
              <a:rot lat="18900000" lon="0" rev="0"/>
            </a:camera>
            <a:lightRig rig="legacyNormal4" dir="b"/>
          </a:scene3d>
          <a:sp3d extrusionH="100000" prstMaterial="legacyMatte">
            <a:bevelT w="13500" h="13500" prst="angle"/>
            <a:bevelB w="13500" h="13500" prst="angle"/>
            <a:extrusionClr>
              <a:schemeClr val="accent2"/>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77836" name="Freeform 12"/>
          <p:cNvSpPr>
            <a:spLocks/>
          </p:cNvSpPr>
          <p:nvPr/>
        </p:nvSpPr>
        <p:spPr bwMode="ltGray">
          <a:xfrm>
            <a:off x="420687" y="2276475"/>
            <a:ext cx="960438" cy="3436938"/>
          </a:xfrm>
          <a:custGeom>
            <a:avLst/>
            <a:gdLst>
              <a:gd name="T0" fmla="*/ 0 w 605"/>
              <a:gd name="T1" fmla="*/ 0 h 2165"/>
              <a:gd name="T2" fmla="*/ 126 w 605"/>
              <a:gd name="T3" fmla="*/ 1854 h 2165"/>
              <a:gd name="T4" fmla="*/ 600 w 605"/>
              <a:gd name="T5" fmla="*/ 2165 h 2165"/>
              <a:gd name="T6" fmla="*/ 605 w 605"/>
              <a:gd name="T7" fmla="*/ 255 h 2165"/>
              <a:gd name="T8" fmla="*/ 0 w 605"/>
              <a:gd name="T9" fmla="*/ 0 h 2165"/>
            </a:gdLst>
            <a:ahLst/>
            <a:cxnLst>
              <a:cxn ang="0">
                <a:pos x="T0" y="T1"/>
              </a:cxn>
              <a:cxn ang="0">
                <a:pos x="T2" y="T3"/>
              </a:cxn>
              <a:cxn ang="0">
                <a:pos x="T4" y="T5"/>
              </a:cxn>
              <a:cxn ang="0">
                <a:pos x="T6" y="T7"/>
              </a:cxn>
              <a:cxn ang="0">
                <a:pos x="T8" y="T9"/>
              </a:cxn>
            </a:cxnLst>
            <a:rect l="0" t="0" r="r" b="b"/>
            <a:pathLst>
              <a:path w="605" h="2165">
                <a:moveTo>
                  <a:pt x="0" y="0"/>
                </a:moveTo>
                <a:lnTo>
                  <a:pt x="126" y="1854"/>
                </a:lnTo>
                <a:lnTo>
                  <a:pt x="600" y="2165"/>
                </a:lnTo>
                <a:lnTo>
                  <a:pt x="605" y="255"/>
                </a:lnTo>
                <a:lnTo>
                  <a:pt x="0" y="0"/>
                </a:lnTo>
                <a:close/>
              </a:path>
            </a:pathLst>
          </a:custGeom>
          <a:solidFill>
            <a:srgbClr val="EAEAEA">
              <a:alpha val="30000"/>
            </a:srgbClr>
          </a:solidFill>
          <a:ln>
            <a:noFill/>
          </a:ln>
          <a:effectLst/>
          <a:extLst>
            <a:ext uri="{91240B29-F687-4F45-9708-019B960494DF}">
              <a14:hiddenLine xmlns:a14="http://schemas.microsoft.com/office/drawing/2010/main" w="9525" cap="flat" cmpd="sng">
                <a:solidFill>
                  <a:srgbClr val="F8F8F8"/>
                </a:solidFill>
                <a:prstDash val="solid"/>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837" name="AutoShape 13"/>
          <p:cNvSpPr>
            <a:spLocks noChangeArrowheads="1"/>
          </p:cNvSpPr>
          <p:nvPr/>
        </p:nvSpPr>
        <p:spPr bwMode="ltGray">
          <a:xfrm>
            <a:off x="438150" y="1447800"/>
            <a:ext cx="1895475" cy="1643063"/>
          </a:xfrm>
          <a:prstGeom prst="diamond">
            <a:avLst/>
          </a:prstGeom>
          <a:gradFill rotWithShape="1">
            <a:gsLst>
              <a:gs pos="0">
                <a:schemeClr val="hlink">
                  <a:gamma/>
                  <a:tint val="72941"/>
                  <a:invGamma/>
                </a:schemeClr>
              </a:gs>
              <a:gs pos="100000">
                <a:schemeClr val="hlink"/>
              </a:gs>
            </a:gsLst>
            <a:lin ang="2700000" scaled="1"/>
          </a:gradFill>
          <a:ln w="9525" algn="ctr">
            <a:miter lim="800000"/>
            <a:headEnd/>
            <a:tailEnd/>
          </a:ln>
          <a:effectLst/>
          <a:scene3d>
            <a:camera prst="legacyPerspectiveBottom">
              <a:rot lat="18600000" lon="0" rev="0"/>
            </a:camera>
            <a:lightRig rig="legacyNormal4" dir="b"/>
          </a:scene3d>
          <a:sp3d extrusionH="100000" prstMaterial="legacyMatte">
            <a:bevelT w="13500" h="13500" prst="angle"/>
            <a:bevelB w="13500" h="13500" prst="angle"/>
            <a:extrusionClr>
              <a:schemeClr val="hlink"/>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a:p>
        </p:txBody>
      </p:sp>
      <p:sp>
        <p:nvSpPr>
          <p:cNvPr id="77838" name="Freeform 14"/>
          <p:cNvSpPr>
            <a:spLocks/>
          </p:cNvSpPr>
          <p:nvPr/>
        </p:nvSpPr>
        <p:spPr bwMode="ltGray">
          <a:xfrm>
            <a:off x="430212" y="1905000"/>
            <a:ext cx="1909763" cy="779463"/>
          </a:xfrm>
          <a:custGeom>
            <a:avLst/>
            <a:gdLst>
              <a:gd name="T0" fmla="*/ 600 w 1203"/>
              <a:gd name="T1" fmla="*/ 0 h 491"/>
              <a:gd name="T2" fmla="*/ 0 w 1203"/>
              <a:gd name="T3" fmla="*/ 234 h 491"/>
              <a:gd name="T4" fmla="*/ 599 w 1203"/>
              <a:gd name="T5" fmla="*/ 491 h 491"/>
              <a:gd name="T6" fmla="*/ 1203 w 1203"/>
              <a:gd name="T7" fmla="*/ 231 h 491"/>
              <a:gd name="T8" fmla="*/ 600 w 1203"/>
              <a:gd name="T9" fmla="*/ 0 h 491"/>
            </a:gdLst>
            <a:ahLst/>
            <a:cxnLst>
              <a:cxn ang="0">
                <a:pos x="T0" y="T1"/>
              </a:cxn>
              <a:cxn ang="0">
                <a:pos x="T2" y="T3"/>
              </a:cxn>
              <a:cxn ang="0">
                <a:pos x="T4" y="T5"/>
              </a:cxn>
              <a:cxn ang="0">
                <a:pos x="T6" y="T7"/>
              </a:cxn>
              <a:cxn ang="0">
                <a:pos x="T8" y="T9"/>
              </a:cxn>
            </a:cxnLst>
            <a:rect l="0" t="0" r="r" b="b"/>
            <a:pathLst>
              <a:path w="1203" h="491">
                <a:moveTo>
                  <a:pt x="600" y="0"/>
                </a:moveTo>
                <a:lnTo>
                  <a:pt x="0" y="234"/>
                </a:lnTo>
                <a:lnTo>
                  <a:pt x="599" y="491"/>
                </a:lnTo>
                <a:lnTo>
                  <a:pt x="1203" y="231"/>
                </a:lnTo>
                <a:lnTo>
                  <a:pt x="600" y="0"/>
                </a:lnTo>
                <a:close/>
              </a:path>
            </a:pathLst>
          </a:custGeom>
          <a:noFill/>
          <a:ln w="9525" cap="flat" cmpd="sng">
            <a:solidFill>
              <a:srgbClr val="F8F8F8"/>
            </a:solidFill>
            <a:prstDash val="solid"/>
            <a:round/>
            <a:headEnd/>
            <a:tailEnd/>
          </a:ln>
          <a:effectLst/>
          <a:extLst>
            <a:ext uri="{909E8E84-426E-40DD-AFC4-6F175D3DCCD1}">
              <a14:hiddenFill xmlns:a14="http://schemas.microsoft.com/office/drawing/2010/main">
                <a:gradFill rotWithShape="1">
                  <a:gsLst>
                    <a:gs pos="0">
                      <a:srgbClr val="F8F8F8">
                        <a:gamma/>
                        <a:shade val="46275"/>
                        <a:invGamma/>
                        <a:alpha val="35001"/>
                      </a:srgbClr>
                    </a:gs>
                    <a:gs pos="50000">
                      <a:srgbClr val="F8F8F8">
                        <a:alpha val="31000"/>
                      </a:srgbClr>
                    </a:gs>
                    <a:gs pos="100000">
                      <a:srgbClr val="F8F8F8">
                        <a:gamma/>
                        <a:shade val="46275"/>
                        <a:invGamma/>
                        <a:alpha val="35001"/>
                      </a:srgbClr>
                    </a:gs>
                  </a:gsLst>
                  <a:lin ang="18900000" scaled="1"/>
                </a:gra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7839" name="Rectangle 15"/>
          <p:cNvSpPr>
            <a:spLocks noChangeArrowheads="1"/>
          </p:cNvSpPr>
          <p:nvPr/>
        </p:nvSpPr>
        <p:spPr bwMode="auto">
          <a:xfrm>
            <a:off x="1221706" y="5087938"/>
            <a:ext cx="269625"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200" b="1" smtClean="0">
                <a:solidFill>
                  <a:srgbClr val="FFFFFF"/>
                </a:solidFill>
                <a:cs typeface="Arial" charset="0"/>
              </a:rPr>
              <a:t>5</a:t>
            </a:r>
            <a:endParaRPr lang="en-US" sz="1200" b="1">
              <a:solidFill>
                <a:srgbClr val="FFFFFF"/>
              </a:solidFill>
              <a:cs typeface="Arial" charset="0"/>
            </a:endParaRPr>
          </a:p>
        </p:txBody>
      </p:sp>
      <p:sp>
        <p:nvSpPr>
          <p:cNvPr id="77840" name="Rectangle 16"/>
          <p:cNvSpPr>
            <a:spLocks noChangeArrowheads="1"/>
          </p:cNvSpPr>
          <p:nvPr/>
        </p:nvSpPr>
        <p:spPr bwMode="auto">
          <a:xfrm>
            <a:off x="1215286" y="4357688"/>
            <a:ext cx="28405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smtClean="0">
                <a:solidFill>
                  <a:srgbClr val="FFFFFF"/>
                </a:solidFill>
                <a:cs typeface="Arial" charset="0"/>
              </a:rPr>
              <a:t>4</a:t>
            </a:r>
            <a:endParaRPr lang="en-US" sz="1400" b="1">
              <a:solidFill>
                <a:srgbClr val="FFFFFF"/>
              </a:solidFill>
              <a:cs typeface="Arial" charset="0"/>
            </a:endParaRPr>
          </a:p>
        </p:txBody>
      </p:sp>
      <p:sp>
        <p:nvSpPr>
          <p:cNvPr id="77841" name="Rectangle 17"/>
          <p:cNvSpPr>
            <a:spLocks noChangeArrowheads="1"/>
          </p:cNvSpPr>
          <p:nvPr/>
        </p:nvSpPr>
        <p:spPr bwMode="auto">
          <a:xfrm>
            <a:off x="1215286" y="3667125"/>
            <a:ext cx="28405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smtClean="0">
                <a:solidFill>
                  <a:srgbClr val="FFFFFF"/>
                </a:solidFill>
                <a:cs typeface="Arial" charset="0"/>
              </a:rPr>
              <a:t>3</a:t>
            </a:r>
            <a:endParaRPr lang="en-US" sz="1400" b="1">
              <a:solidFill>
                <a:srgbClr val="FFFFFF"/>
              </a:solidFill>
              <a:cs typeface="Arial" charset="0"/>
            </a:endParaRPr>
          </a:p>
        </p:txBody>
      </p:sp>
      <p:sp>
        <p:nvSpPr>
          <p:cNvPr id="77842" name="Rectangle 18"/>
          <p:cNvSpPr>
            <a:spLocks noChangeArrowheads="1"/>
          </p:cNvSpPr>
          <p:nvPr/>
        </p:nvSpPr>
        <p:spPr bwMode="auto">
          <a:xfrm>
            <a:off x="1215287" y="2860675"/>
            <a:ext cx="284052" cy="3077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400" b="1" smtClean="0">
                <a:solidFill>
                  <a:srgbClr val="FFFFFF"/>
                </a:solidFill>
                <a:cs typeface="Arial" charset="0"/>
              </a:rPr>
              <a:t>2</a:t>
            </a:r>
            <a:endParaRPr lang="en-US" sz="1400" b="1">
              <a:solidFill>
                <a:srgbClr val="FFFFFF"/>
              </a:solidFill>
              <a:cs typeface="Arial" charset="0"/>
            </a:endParaRPr>
          </a:p>
        </p:txBody>
      </p:sp>
      <p:sp>
        <p:nvSpPr>
          <p:cNvPr id="77843" name="Rectangle 19"/>
          <p:cNvSpPr>
            <a:spLocks noChangeArrowheads="1"/>
          </p:cNvSpPr>
          <p:nvPr/>
        </p:nvSpPr>
        <p:spPr bwMode="auto">
          <a:xfrm>
            <a:off x="1208866" y="2103438"/>
            <a:ext cx="298480"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sz="1600" b="1" smtClean="0">
                <a:solidFill>
                  <a:srgbClr val="FFFFFF"/>
                </a:solidFill>
                <a:cs typeface="Arial" charset="0"/>
              </a:rPr>
              <a:t>1</a:t>
            </a:r>
            <a:endParaRPr lang="en-US" sz="1600" b="1">
              <a:solidFill>
                <a:srgbClr val="FFFFFF"/>
              </a:solidFill>
              <a:cs typeface="Arial" charset="0"/>
            </a:endParaRPr>
          </a:p>
        </p:txBody>
      </p:sp>
      <p:sp>
        <p:nvSpPr>
          <p:cNvPr id="77845" name="Rectangle 21"/>
          <p:cNvSpPr>
            <a:spLocks noChangeArrowheads="1"/>
          </p:cNvSpPr>
          <p:nvPr/>
        </p:nvSpPr>
        <p:spPr bwMode="auto">
          <a:xfrm>
            <a:off x="2339975" y="1981200"/>
            <a:ext cx="68040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t>Có chế độ khuyến khích cá nhân, đơn vị tham gia các hoạt động nghiên cứu khoa học và chuyển giao công nghệ</a:t>
            </a:r>
            <a:endParaRPr lang="en-US">
              <a:solidFill>
                <a:srgbClr val="000000"/>
              </a:solidFill>
              <a:cs typeface="Arial" charset="0"/>
            </a:endParaRPr>
          </a:p>
        </p:txBody>
      </p:sp>
      <p:sp>
        <p:nvSpPr>
          <p:cNvPr id="77846" name="Rectangle 22"/>
          <p:cNvSpPr>
            <a:spLocks noChangeArrowheads="1"/>
          </p:cNvSpPr>
          <p:nvPr/>
        </p:nvSpPr>
        <p:spPr bwMode="auto">
          <a:xfrm>
            <a:off x="2339975" y="2743200"/>
            <a:ext cx="68040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t>Xây dựng chế độ khuyến khích các tác giả có kết quả nghiên cứu khoa học</a:t>
            </a:r>
            <a:r>
              <a:rPr lang="en-US" b="1"/>
              <a:t> </a:t>
            </a:r>
            <a:endParaRPr lang="en-US">
              <a:solidFill>
                <a:srgbClr val="000000"/>
              </a:solidFill>
              <a:cs typeface="Arial" charset="0"/>
            </a:endParaRPr>
          </a:p>
        </p:txBody>
      </p:sp>
      <p:sp>
        <p:nvSpPr>
          <p:cNvPr id="77847" name="Rectangle 23"/>
          <p:cNvSpPr>
            <a:spLocks noChangeArrowheads="1"/>
          </p:cNvSpPr>
          <p:nvPr/>
        </p:nvSpPr>
        <p:spPr bwMode="auto">
          <a:xfrm>
            <a:off x="2339976" y="3468469"/>
            <a:ext cx="68040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t>Mở rộng hợp tác quốc tế trong đào tạo và nghiên cứu khoa học bằng nhiều phương thức </a:t>
            </a:r>
            <a:endParaRPr lang="en-US">
              <a:solidFill>
                <a:srgbClr val="000000"/>
              </a:solidFill>
              <a:cs typeface="Arial" charset="0"/>
            </a:endParaRPr>
          </a:p>
        </p:txBody>
      </p:sp>
      <p:sp>
        <p:nvSpPr>
          <p:cNvPr id="77848" name="Rectangle 24"/>
          <p:cNvSpPr>
            <a:spLocks noChangeArrowheads="1"/>
          </p:cNvSpPr>
          <p:nvPr/>
        </p:nvSpPr>
        <p:spPr bwMode="auto">
          <a:xfrm>
            <a:off x="2339975" y="4191000"/>
            <a:ext cx="68040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t>Thường xuyên tổ chức hội thảo, tọa đàm, thông tin khoa học từ cấp khoa, cấp trường, đến cấp thành phố, cấp bộ, cấp Nhà nước</a:t>
            </a:r>
            <a:endParaRPr lang="en-US">
              <a:solidFill>
                <a:srgbClr val="000000"/>
              </a:solidFill>
              <a:cs typeface="Arial" charset="0"/>
            </a:endParaRPr>
          </a:p>
        </p:txBody>
      </p:sp>
      <p:sp>
        <p:nvSpPr>
          <p:cNvPr id="77849" name="Rectangle 25"/>
          <p:cNvSpPr>
            <a:spLocks noChangeArrowheads="1"/>
          </p:cNvSpPr>
          <p:nvPr/>
        </p:nvSpPr>
        <p:spPr bwMode="auto">
          <a:xfrm>
            <a:off x="2349703" y="4876800"/>
            <a:ext cx="6794297"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a:t>Tăng cường hợp tác với các trường Đại học Cardiff Metropolitan, Vương quốc Anh, trường Đại học Koje, trường Đại học Quốc gia Kunsan, Đại học Chosun - Hàn Quốc</a:t>
            </a:r>
            <a:endParaRPr lang="en-US">
              <a:solidFill>
                <a:srgbClr val="000000"/>
              </a:solidFill>
              <a:cs typeface="Arial" charset="0"/>
            </a:endParaRPr>
          </a:p>
        </p:txBody>
      </p:sp>
      <p:pic>
        <p:nvPicPr>
          <p:cNvPr id="28" name="Picture 60" descr="E:\DO HOA\LOGO LYTC .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29600" y="6019800"/>
            <a:ext cx="685800" cy="68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77845"/>
                                        </p:tgtEl>
                                        <p:attrNameLst>
                                          <p:attrName>style.visibility</p:attrName>
                                        </p:attrNameLst>
                                      </p:cBhvr>
                                      <p:to>
                                        <p:strVal val="visible"/>
                                      </p:to>
                                    </p:set>
                                    <p:anim calcmode="lin" valueType="num">
                                      <p:cBhvr additive="base">
                                        <p:cTn id="7" dur="500" fill="hold"/>
                                        <p:tgtEl>
                                          <p:spTgt spid="77845"/>
                                        </p:tgtEl>
                                        <p:attrNameLst>
                                          <p:attrName>ppt_x</p:attrName>
                                        </p:attrNameLst>
                                      </p:cBhvr>
                                      <p:tavLst>
                                        <p:tav tm="0">
                                          <p:val>
                                            <p:strVal val="0-#ppt_w/2"/>
                                          </p:val>
                                        </p:tav>
                                        <p:tav tm="100000">
                                          <p:val>
                                            <p:strVal val="#ppt_x"/>
                                          </p:val>
                                        </p:tav>
                                      </p:tavLst>
                                    </p:anim>
                                    <p:anim calcmode="lin" valueType="num">
                                      <p:cBhvr additive="base">
                                        <p:cTn id="8" dur="500" fill="hold"/>
                                        <p:tgtEl>
                                          <p:spTgt spid="7784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grpId="0" nodeType="afterEffect">
                                  <p:stCondLst>
                                    <p:cond delay="0"/>
                                  </p:stCondLst>
                                  <p:childTnLst>
                                    <p:set>
                                      <p:cBhvr>
                                        <p:cTn id="11" dur="1" fill="hold">
                                          <p:stCondLst>
                                            <p:cond delay="0"/>
                                          </p:stCondLst>
                                        </p:cTn>
                                        <p:tgtEl>
                                          <p:spTgt spid="77846"/>
                                        </p:tgtEl>
                                        <p:attrNameLst>
                                          <p:attrName>style.visibility</p:attrName>
                                        </p:attrNameLst>
                                      </p:cBhvr>
                                      <p:to>
                                        <p:strVal val="visible"/>
                                      </p:to>
                                    </p:set>
                                    <p:anim calcmode="lin" valueType="num">
                                      <p:cBhvr additive="base">
                                        <p:cTn id="12" dur="500" fill="hold"/>
                                        <p:tgtEl>
                                          <p:spTgt spid="77846"/>
                                        </p:tgtEl>
                                        <p:attrNameLst>
                                          <p:attrName>ppt_x</p:attrName>
                                        </p:attrNameLst>
                                      </p:cBhvr>
                                      <p:tavLst>
                                        <p:tav tm="0">
                                          <p:val>
                                            <p:strVal val="0-#ppt_w/2"/>
                                          </p:val>
                                        </p:tav>
                                        <p:tav tm="100000">
                                          <p:val>
                                            <p:strVal val="#ppt_x"/>
                                          </p:val>
                                        </p:tav>
                                      </p:tavLst>
                                    </p:anim>
                                    <p:anim calcmode="lin" valueType="num">
                                      <p:cBhvr additive="base">
                                        <p:cTn id="13" dur="500" fill="hold"/>
                                        <p:tgtEl>
                                          <p:spTgt spid="77846"/>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77847"/>
                                        </p:tgtEl>
                                        <p:attrNameLst>
                                          <p:attrName>style.visibility</p:attrName>
                                        </p:attrNameLst>
                                      </p:cBhvr>
                                      <p:to>
                                        <p:strVal val="visible"/>
                                      </p:to>
                                    </p:set>
                                    <p:anim calcmode="lin" valueType="num">
                                      <p:cBhvr additive="base">
                                        <p:cTn id="17" dur="500" fill="hold"/>
                                        <p:tgtEl>
                                          <p:spTgt spid="77847"/>
                                        </p:tgtEl>
                                        <p:attrNameLst>
                                          <p:attrName>ppt_x</p:attrName>
                                        </p:attrNameLst>
                                      </p:cBhvr>
                                      <p:tavLst>
                                        <p:tav tm="0">
                                          <p:val>
                                            <p:strVal val="0-#ppt_w/2"/>
                                          </p:val>
                                        </p:tav>
                                        <p:tav tm="100000">
                                          <p:val>
                                            <p:strVal val="#ppt_x"/>
                                          </p:val>
                                        </p:tav>
                                      </p:tavLst>
                                    </p:anim>
                                    <p:anim calcmode="lin" valueType="num">
                                      <p:cBhvr additive="base">
                                        <p:cTn id="18" dur="500" fill="hold"/>
                                        <p:tgtEl>
                                          <p:spTgt spid="77847"/>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grpId="0" nodeType="afterEffect">
                                  <p:stCondLst>
                                    <p:cond delay="0"/>
                                  </p:stCondLst>
                                  <p:childTnLst>
                                    <p:set>
                                      <p:cBhvr>
                                        <p:cTn id="21" dur="1" fill="hold">
                                          <p:stCondLst>
                                            <p:cond delay="0"/>
                                          </p:stCondLst>
                                        </p:cTn>
                                        <p:tgtEl>
                                          <p:spTgt spid="77848"/>
                                        </p:tgtEl>
                                        <p:attrNameLst>
                                          <p:attrName>style.visibility</p:attrName>
                                        </p:attrNameLst>
                                      </p:cBhvr>
                                      <p:to>
                                        <p:strVal val="visible"/>
                                      </p:to>
                                    </p:set>
                                    <p:anim calcmode="lin" valueType="num">
                                      <p:cBhvr additive="base">
                                        <p:cTn id="22" dur="500" fill="hold"/>
                                        <p:tgtEl>
                                          <p:spTgt spid="77848"/>
                                        </p:tgtEl>
                                        <p:attrNameLst>
                                          <p:attrName>ppt_x</p:attrName>
                                        </p:attrNameLst>
                                      </p:cBhvr>
                                      <p:tavLst>
                                        <p:tav tm="0">
                                          <p:val>
                                            <p:strVal val="0-#ppt_w/2"/>
                                          </p:val>
                                        </p:tav>
                                        <p:tav tm="100000">
                                          <p:val>
                                            <p:strVal val="#ppt_x"/>
                                          </p:val>
                                        </p:tav>
                                      </p:tavLst>
                                    </p:anim>
                                    <p:anim calcmode="lin" valueType="num">
                                      <p:cBhvr additive="base">
                                        <p:cTn id="23" dur="500" fill="hold"/>
                                        <p:tgtEl>
                                          <p:spTgt spid="77848"/>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grpId="0" nodeType="afterEffect">
                                  <p:stCondLst>
                                    <p:cond delay="0"/>
                                  </p:stCondLst>
                                  <p:childTnLst>
                                    <p:set>
                                      <p:cBhvr>
                                        <p:cTn id="26" dur="1" fill="hold">
                                          <p:stCondLst>
                                            <p:cond delay="0"/>
                                          </p:stCondLst>
                                        </p:cTn>
                                        <p:tgtEl>
                                          <p:spTgt spid="77849"/>
                                        </p:tgtEl>
                                        <p:attrNameLst>
                                          <p:attrName>style.visibility</p:attrName>
                                        </p:attrNameLst>
                                      </p:cBhvr>
                                      <p:to>
                                        <p:strVal val="visible"/>
                                      </p:to>
                                    </p:set>
                                    <p:anim calcmode="lin" valueType="num">
                                      <p:cBhvr additive="base">
                                        <p:cTn id="27" dur="500" fill="hold"/>
                                        <p:tgtEl>
                                          <p:spTgt spid="77849"/>
                                        </p:tgtEl>
                                        <p:attrNameLst>
                                          <p:attrName>ppt_x</p:attrName>
                                        </p:attrNameLst>
                                      </p:cBhvr>
                                      <p:tavLst>
                                        <p:tav tm="0">
                                          <p:val>
                                            <p:strVal val="0-#ppt_w/2"/>
                                          </p:val>
                                        </p:tav>
                                        <p:tav tm="100000">
                                          <p:val>
                                            <p:strVal val="#ppt_x"/>
                                          </p:val>
                                        </p:tav>
                                      </p:tavLst>
                                    </p:anim>
                                    <p:anim calcmode="lin" valueType="num">
                                      <p:cBhvr additive="base">
                                        <p:cTn id="28" dur="500" fill="hold"/>
                                        <p:tgtEl>
                                          <p:spTgt spid="7784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45" grpId="0"/>
      <p:bldP spid="77846" grpId="0"/>
      <p:bldP spid="77847" grpId="0"/>
      <p:bldP spid="77848" grpId="0"/>
      <p:bldP spid="7784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28600" y="274637"/>
            <a:ext cx="8686800" cy="563563"/>
          </a:xfrm>
          <a:noFill/>
          <a:ln/>
        </p:spPr>
        <p:txBody>
          <a:bodyPr/>
          <a:lstStyle/>
          <a:p>
            <a:pPr lvl="0"/>
            <a:r>
              <a:rPr lang="en-US" sz="2800" smtClean="0">
                <a:latin typeface="UTM American Sans"/>
              </a:rPr>
              <a:t>ĐẦU TƯ CSVC VÀ CÁC HOẠT ĐỘNG KHÁC</a:t>
            </a:r>
            <a:endParaRPr lang="en-US" sz="2800">
              <a:latin typeface="UTM American Sans"/>
            </a:endParaRPr>
          </a:p>
        </p:txBody>
      </p:sp>
      <p:grpSp>
        <p:nvGrpSpPr>
          <p:cNvPr id="10" name="Group 9"/>
          <p:cNvGrpSpPr/>
          <p:nvPr/>
        </p:nvGrpSpPr>
        <p:grpSpPr>
          <a:xfrm>
            <a:off x="38100" y="2514600"/>
            <a:ext cx="3493388" cy="839789"/>
            <a:chOff x="0" y="2817811"/>
            <a:chExt cx="3493388" cy="839789"/>
          </a:xfrm>
        </p:grpSpPr>
        <p:sp>
          <p:nvSpPr>
            <p:cNvPr id="54291" name="Line 19"/>
            <p:cNvSpPr>
              <a:spLocks noChangeShapeType="1"/>
            </p:cNvSpPr>
            <p:nvPr/>
          </p:nvSpPr>
          <p:spPr bwMode="gray">
            <a:xfrm>
              <a:off x="2971799" y="3373437"/>
              <a:ext cx="521589" cy="284163"/>
            </a:xfrm>
            <a:prstGeom prst="line">
              <a:avLst/>
            </a:prstGeom>
            <a:noFill/>
            <a:ln w="762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9" name="Group 8"/>
            <p:cNvGrpSpPr/>
            <p:nvPr/>
          </p:nvGrpSpPr>
          <p:grpSpPr>
            <a:xfrm>
              <a:off x="0" y="2817811"/>
              <a:ext cx="2940050" cy="677863"/>
              <a:chOff x="0" y="2817811"/>
              <a:chExt cx="2940050" cy="677863"/>
            </a:xfrm>
          </p:grpSpPr>
          <p:sp>
            <p:nvSpPr>
              <p:cNvPr id="54298" name="AutoShape 26"/>
              <p:cNvSpPr>
                <a:spLocks noChangeArrowheads="1"/>
              </p:cNvSpPr>
              <p:nvPr/>
            </p:nvSpPr>
            <p:spPr bwMode="gray">
              <a:xfrm>
                <a:off x="0" y="2817811"/>
                <a:ext cx="2940050" cy="677863"/>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299" name="AutoShape 27"/>
              <p:cNvSpPr>
                <a:spLocks noChangeArrowheads="1"/>
              </p:cNvSpPr>
              <p:nvPr/>
            </p:nvSpPr>
            <p:spPr bwMode="gray">
              <a:xfrm>
                <a:off x="76200" y="2857499"/>
                <a:ext cx="2764726" cy="587375"/>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2" name="Rectangle 30"/>
              <p:cNvSpPr>
                <a:spLocks noChangeArrowheads="1"/>
              </p:cNvSpPr>
              <p:nvPr/>
            </p:nvSpPr>
            <p:spPr bwMode="white">
              <a:xfrm>
                <a:off x="126111" y="2895600"/>
                <a:ext cx="272627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600" b="1">
                    <a:solidFill>
                      <a:schemeClr val="bg1"/>
                    </a:solidFill>
                  </a:rPr>
                  <a:t>Thực hiện tốt Quy chế chi tiêu nội bộ năm 2018 </a:t>
                </a:r>
                <a:endParaRPr lang="en-US" sz="1600" b="1">
                  <a:solidFill>
                    <a:schemeClr val="bg1"/>
                  </a:solidFill>
                  <a:cs typeface="Arial" charset="0"/>
                </a:endParaRPr>
              </a:p>
            </p:txBody>
          </p:sp>
        </p:grpSp>
      </p:grpSp>
      <p:grpSp>
        <p:nvGrpSpPr>
          <p:cNvPr id="17" name="Group 16"/>
          <p:cNvGrpSpPr/>
          <p:nvPr/>
        </p:nvGrpSpPr>
        <p:grpSpPr>
          <a:xfrm>
            <a:off x="2514600" y="1447800"/>
            <a:ext cx="3786845" cy="1400184"/>
            <a:chOff x="4343400" y="1600200"/>
            <a:chExt cx="3786845" cy="1400184"/>
          </a:xfrm>
        </p:grpSpPr>
        <p:sp>
          <p:nvSpPr>
            <p:cNvPr id="54295" name="Line 23"/>
            <p:cNvSpPr>
              <a:spLocks noChangeShapeType="1"/>
            </p:cNvSpPr>
            <p:nvPr/>
          </p:nvSpPr>
          <p:spPr bwMode="gray">
            <a:xfrm rot="15143245" flipH="1" flipV="1">
              <a:off x="5994184" y="2590174"/>
              <a:ext cx="622900" cy="197520"/>
            </a:xfrm>
            <a:prstGeom prst="line">
              <a:avLst/>
            </a:prstGeom>
            <a:noFill/>
            <a:ln w="762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2" name="Group 1"/>
            <p:cNvGrpSpPr/>
            <p:nvPr/>
          </p:nvGrpSpPr>
          <p:grpSpPr>
            <a:xfrm>
              <a:off x="4343400" y="1600200"/>
              <a:ext cx="3786845" cy="677862"/>
              <a:chOff x="4343400" y="1600200"/>
              <a:chExt cx="3786845" cy="677862"/>
            </a:xfrm>
          </p:grpSpPr>
          <p:sp>
            <p:nvSpPr>
              <p:cNvPr id="54300" name="AutoShape 28"/>
              <p:cNvSpPr>
                <a:spLocks noChangeArrowheads="1"/>
              </p:cNvSpPr>
              <p:nvPr/>
            </p:nvSpPr>
            <p:spPr bwMode="gray">
              <a:xfrm flipH="1">
                <a:off x="4343400" y="1600200"/>
                <a:ext cx="3786845" cy="677862"/>
              </a:xfrm>
              <a:prstGeom prst="roundRect">
                <a:avLst>
                  <a:gd name="adj" fmla="val 50000"/>
                </a:avLst>
              </a:prstGeom>
              <a:solidFill>
                <a:srgbClr val="FF0000"/>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301" name="AutoShape 29"/>
              <p:cNvSpPr>
                <a:spLocks noChangeArrowheads="1"/>
              </p:cNvSpPr>
              <p:nvPr/>
            </p:nvSpPr>
            <p:spPr bwMode="ltGray">
              <a:xfrm flipH="1">
                <a:off x="4456114" y="1638300"/>
                <a:ext cx="3560762" cy="587375"/>
              </a:xfrm>
              <a:prstGeom prst="roundRect">
                <a:avLst>
                  <a:gd name="adj" fmla="val 50000"/>
                </a:avLst>
              </a:prstGeom>
              <a:solidFill>
                <a:srgbClr val="0070C0">
                  <a:alpha val="70000"/>
                </a:srgb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3" name="Rectangle 31"/>
              <p:cNvSpPr>
                <a:spLocks noChangeArrowheads="1"/>
              </p:cNvSpPr>
              <p:nvPr/>
            </p:nvSpPr>
            <p:spPr bwMode="black">
              <a:xfrm>
                <a:off x="4733926" y="1773237"/>
                <a:ext cx="31908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hangingPunct="0"/>
                <a:r>
                  <a:rPr lang="en-US" b="1">
                    <a:solidFill>
                      <a:schemeClr val="bg1"/>
                    </a:solidFill>
                  </a:rPr>
                  <a:t>Sửa chữa cải tạo Nhà C1 </a:t>
                </a:r>
                <a:endParaRPr lang="en-US" b="1">
                  <a:solidFill>
                    <a:schemeClr val="bg1"/>
                  </a:solidFill>
                  <a:cs typeface="Arial" charset="0"/>
                </a:endParaRPr>
              </a:p>
            </p:txBody>
          </p:sp>
        </p:grpSp>
      </p:grpSp>
      <p:grpSp>
        <p:nvGrpSpPr>
          <p:cNvPr id="11" name="Group 10"/>
          <p:cNvGrpSpPr/>
          <p:nvPr/>
        </p:nvGrpSpPr>
        <p:grpSpPr>
          <a:xfrm>
            <a:off x="9966" y="3733800"/>
            <a:ext cx="3291812" cy="677862"/>
            <a:chOff x="9966" y="3933824"/>
            <a:chExt cx="3291812" cy="677862"/>
          </a:xfrm>
        </p:grpSpPr>
        <p:sp>
          <p:nvSpPr>
            <p:cNvPr id="54294" name="Line 22"/>
            <p:cNvSpPr>
              <a:spLocks noChangeShapeType="1"/>
            </p:cNvSpPr>
            <p:nvPr/>
          </p:nvSpPr>
          <p:spPr bwMode="gray">
            <a:xfrm rot="2103433" flipV="1">
              <a:off x="2901820" y="4098270"/>
              <a:ext cx="399958" cy="298455"/>
            </a:xfrm>
            <a:prstGeom prst="line">
              <a:avLst/>
            </a:prstGeom>
            <a:noFill/>
            <a:ln w="762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8" name="Group 7"/>
            <p:cNvGrpSpPr/>
            <p:nvPr/>
          </p:nvGrpSpPr>
          <p:grpSpPr>
            <a:xfrm>
              <a:off x="9966" y="3933824"/>
              <a:ext cx="2772922" cy="677862"/>
              <a:chOff x="9966" y="3933824"/>
              <a:chExt cx="2772922" cy="677862"/>
            </a:xfrm>
          </p:grpSpPr>
          <p:sp>
            <p:nvSpPr>
              <p:cNvPr id="54304" name="AutoShape 32"/>
              <p:cNvSpPr>
                <a:spLocks noChangeArrowheads="1"/>
              </p:cNvSpPr>
              <p:nvPr/>
            </p:nvSpPr>
            <p:spPr bwMode="gray">
              <a:xfrm>
                <a:off x="9966" y="3933824"/>
                <a:ext cx="2772922" cy="677862"/>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305" name="AutoShape 33"/>
              <p:cNvSpPr>
                <a:spLocks noChangeArrowheads="1"/>
              </p:cNvSpPr>
              <p:nvPr/>
            </p:nvSpPr>
            <p:spPr bwMode="gray">
              <a:xfrm>
                <a:off x="126111" y="3973511"/>
                <a:ext cx="2607564" cy="587375"/>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6" name="Rectangle 34"/>
              <p:cNvSpPr>
                <a:spLocks noChangeArrowheads="1"/>
              </p:cNvSpPr>
              <p:nvPr/>
            </p:nvSpPr>
            <p:spPr bwMode="white">
              <a:xfrm>
                <a:off x="126112" y="3962400"/>
                <a:ext cx="265677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600" b="1">
                    <a:solidFill>
                      <a:schemeClr val="bg1"/>
                    </a:solidFill>
                  </a:rPr>
                  <a:t>Hợp tác toàn diện với doanh nghiệp để đào tạo</a:t>
                </a:r>
                <a:endParaRPr lang="en-US" sz="1600" b="1">
                  <a:solidFill>
                    <a:schemeClr val="bg1"/>
                  </a:solidFill>
                  <a:cs typeface="Arial" charset="0"/>
                </a:endParaRPr>
              </a:p>
            </p:txBody>
          </p:sp>
        </p:grpSp>
      </p:grpSp>
      <p:grpSp>
        <p:nvGrpSpPr>
          <p:cNvPr id="12" name="Group 11"/>
          <p:cNvGrpSpPr/>
          <p:nvPr/>
        </p:nvGrpSpPr>
        <p:grpSpPr>
          <a:xfrm>
            <a:off x="76200" y="4572000"/>
            <a:ext cx="3455289" cy="980595"/>
            <a:chOff x="25209" y="4716941"/>
            <a:chExt cx="3632391" cy="980595"/>
          </a:xfrm>
        </p:grpSpPr>
        <p:sp>
          <p:nvSpPr>
            <p:cNvPr id="54292" name="Line 20"/>
            <p:cNvSpPr>
              <a:spLocks noChangeShapeType="1"/>
            </p:cNvSpPr>
            <p:nvPr/>
          </p:nvSpPr>
          <p:spPr bwMode="gray">
            <a:xfrm flipV="1">
              <a:off x="3290031" y="4716941"/>
              <a:ext cx="367569" cy="302733"/>
            </a:xfrm>
            <a:prstGeom prst="line">
              <a:avLst/>
            </a:prstGeom>
            <a:noFill/>
            <a:ln w="762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7" name="Group 6"/>
            <p:cNvGrpSpPr/>
            <p:nvPr/>
          </p:nvGrpSpPr>
          <p:grpSpPr>
            <a:xfrm>
              <a:off x="25209" y="5019674"/>
              <a:ext cx="3556191" cy="677862"/>
              <a:chOff x="25209" y="5019674"/>
              <a:chExt cx="3556191" cy="677862"/>
            </a:xfrm>
          </p:grpSpPr>
          <p:sp>
            <p:nvSpPr>
              <p:cNvPr id="54307" name="AutoShape 35"/>
              <p:cNvSpPr>
                <a:spLocks noChangeArrowheads="1"/>
              </p:cNvSpPr>
              <p:nvPr/>
            </p:nvSpPr>
            <p:spPr bwMode="gray">
              <a:xfrm>
                <a:off x="25209" y="5019674"/>
                <a:ext cx="3556191" cy="677862"/>
              </a:xfrm>
              <a:prstGeom prst="roundRect">
                <a:avLst>
                  <a:gd name="adj" fmla="val 50000"/>
                </a:avLst>
              </a:prstGeom>
              <a:solidFill>
                <a:srgbClr val="C0C0C0"/>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308" name="AutoShape 36"/>
              <p:cNvSpPr>
                <a:spLocks noChangeArrowheads="1"/>
              </p:cNvSpPr>
              <p:nvPr/>
            </p:nvSpPr>
            <p:spPr bwMode="gray">
              <a:xfrm>
                <a:off x="126111" y="5059361"/>
                <a:ext cx="3344125" cy="587375"/>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09" name="Rectangle 37"/>
              <p:cNvSpPr>
                <a:spLocks noChangeArrowheads="1"/>
              </p:cNvSpPr>
              <p:nvPr/>
            </p:nvSpPr>
            <p:spPr bwMode="white">
              <a:xfrm>
                <a:off x="126112" y="5105400"/>
                <a:ext cx="3239938"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600" b="1">
                    <a:solidFill>
                      <a:schemeClr val="bg1"/>
                    </a:solidFill>
                  </a:rPr>
                  <a:t>Chú trọng công tác phục vụ đào tạo, sinh hoạt cho HSSV</a:t>
                </a:r>
                <a:endParaRPr lang="en-US" sz="1600" b="1">
                  <a:solidFill>
                    <a:schemeClr val="bg1"/>
                  </a:solidFill>
                  <a:cs typeface="Arial" charset="0"/>
                </a:endParaRPr>
              </a:p>
            </p:txBody>
          </p:sp>
        </p:grpSp>
      </p:grpSp>
      <p:grpSp>
        <p:nvGrpSpPr>
          <p:cNvPr id="13" name="Group 12"/>
          <p:cNvGrpSpPr/>
          <p:nvPr/>
        </p:nvGrpSpPr>
        <p:grpSpPr>
          <a:xfrm>
            <a:off x="202312" y="5250382"/>
            <a:ext cx="8332088" cy="1302818"/>
            <a:chOff x="126112" y="5174182"/>
            <a:chExt cx="8332088" cy="1302818"/>
          </a:xfrm>
        </p:grpSpPr>
        <p:sp>
          <p:nvSpPr>
            <p:cNvPr id="54293" name="Line 21"/>
            <p:cNvSpPr>
              <a:spLocks noChangeShapeType="1"/>
            </p:cNvSpPr>
            <p:nvPr/>
          </p:nvSpPr>
          <p:spPr bwMode="gray">
            <a:xfrm rot="18903867" flipV="1">
              <a:off x="4151891" y="5174182"/>
              <a:ext cx="507304" cy="522040"/>
            </a:xfrm>
            <a:prstGeom prst="line">
              <a:avLst/>
            </a:prstGeom>
            <a:noFill/>
            <a:ln w="762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6" name="Group 5"/>
            <p:cNvGrpSpPr/>
            <p:nvPr/>
          </p:nvGrpSpPr>
          <p:grpSpPr>
            <a:xfrm>
              <a:off x="126112" y="5799137"/>
              <a:ext cx="8332088" cy="677863"/>
              <a:chOff x="126112" y="5799137"/>
              <a:chExt cx="8332088" cy="677863"/>
            </a:xfrm>
          </p:grpSpPr>
          <p:sp>
            <p:nvSpPr>
              <p:cNvPr id="54310" name="AutoShape 38"/>
              <p:cNvSpPr>
                <a:spLocks noChangeArrowheads="1"/>
              </p:cNvSpPr>
              <p:nvPr/>
            </p:nvSpPr>
            <p:spPr bwMode="gray">
              <a:xfrm>
                <a:off x="126112" y="5799137"/>
                <a:ext cx="8332088" cy="677863"/>
              </a:xfrm>
              <a:prstGeom prst="roundRect">
                <a:avLst>
                  <a:gd name="adj" fmla="val 50000"/>
                </a:avLst>
              </a:prstGeom>
              <a:solidFill>
                <a:srgbClr val="00B0F0"/>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311" name="AutoShape 39"/>
              <p:cNvSpPr>
                <a:spLocks noChangeArrowheads="1"/>
              </p:cNvSpPr>
              <p:nvPr/>
            </p:nvSpPr>
            <p:spPr bwMode="gray">
              <a:xfrm>
                <a:off x="304800" y="5838825"/>
                <a:ext cx="8000999" cy="587375"/>
              </a:xfrm>
              <a:prstGeom prst="roundRect">
                <a:avLst>
                  <a:gd name="adj" fmla="val 50000"/>
                </a:avLst>
              </a:prstGeom>
              <a:solidFill>
                <a:schemeClr val="hlink">
                  <a:alpha val="96001"/>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12" name="Rectangle 40"/>
              <p:cNvSpPr>
                <a:spLocks noChangeArrowheads="1"/>
              </p:cNvSpPr>
              <p:nvPr/>
            </p:nvSpPr>
            <p:spPr bwMode="white">
              <a:xfrm>
                <a:off x="304801" y="5864226"/>
                <a:ext cx="8000998" cy="584775"/>
              </a:xfrm>
              <a:prstGeom prst="rect">
                <a:avLst/>
              </a:prstGeom>
              <a:solidFill>
                <a:srgbClr val="00B050"/>
              </a:solid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600" b="1">
                    <a:solidFill>
                      <a:schemeClr val="bg1"/>
                    </a:solidFill>
                  </a:rPr>
                  <a:t>Chính quyền phối hợp với Công đoàn, Đoàn Thanh niên, tổ chức các hoạt động văn hóa, văn nghệ, thể dục, thể thao nhằm tạo không khí vui tươi lành mạnh</a:t>
                </a:r>
                <a:endParaRPr lang="en-US" sz="1600" b="1">
                  <a:solidFill>
                    <a:schemeClr val="bg1"/>
                  </a:solidFill>
                  <a:cs typeface="Arial" charset="0"/>
                </a:endParaRPr>
              </a:p>
            </p:txBody>
          </p:sp>
        </p:grpSp>
      </p:grpSp>
      <p:grpSp>
        <p:nvGrpSpPr>
          <p:cNvPr id="16" name="Group 15"/>
          <p:cNvGrpSpPr/>
          <p:nvPr/>
        </p:nvGrpSpPr>
        <p:grpSpPr>
          <a:xfrm>
            <a:off x="5290808" y="2500311"/>
            <a:ext cx="3730589" cy="759348"/>
            <a:chOff x="5213035" y="2500311"/>
            <a:chExt cx="3878469" cy="717307"/>
          </a:xfrm>
        </p:grpSpPr>
        <p:sp>
          <p:nvSpPr>
            <p:cNvPr id="54297" name="Line 25"/>
            <p:cNvSpPr>
              <a:spLocks noChangeShapeType="1"/>
            </p:cNvSpPr>
            <p:nvPr/>
          </p:nvSpPr>
          <p:spPr bwMode="gray">
            <a:xfrm rot="120645" flipH="1">
              <a:off x="5213035" y="3027118"/>
              <a:ext cx="595952" cy="190500"/>
            </a:xfrm>
            <a:prstGeom prst="line">
              <a:avLst/>
            </a:prstGeom>
            <a:noFill/>
            <a:ln w="762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3" name="Group 2"/>
            <p:cNvGrpSpPr/>
            <p:nvPr/>
          </p:nvGrpSpPr>
          <p:grpSpPr>
            <a:xfrm>
              <a:off x="5764104" y="2500311"/>
              <a:ext cx="3327400" cy="677863"/>
              <a:chOff x="5764104" y="2500311"/>
              <a:chExt cx="3327400" cy="677863"/>
            </a:xfrm>
          </p:grpSpPr>
          <p:sp>
            <p:nvSpPr>
              <p:cNvPr id="54313" name="AutoShape 41"/>
              <p:cNvSpPr>
                <a:spLocks noChangeArrowheads="1"/>
              </p:cNvSpPr>
              <p:nvPr/>
            </p:nvSpPr>
            <p:spPr bwMode="gray">
              <a:xfrm flipH="1">
                <a:off x="5764104" y="2500311"/>
                <a:ext cx="3327400" cy="677863"/>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314" name="AutoShape 42"/>
              <p:cNvSpPr>
                <a:spLocks noChangeArrowheads="1"/>
              </p:cNvSpPr>
              <p:nvPr/>
            </p:nvSpPr>
            <p:spPr bwMode="ltGray">
              <a:xfrm flipH="1">
                <a:off x="5853112" y="2538411"/>
                <a:ext cx="3128747" cy="587375"/>
              </a:xfrm>
              <a:prstGeom prst="roundRect">
                <a:avLst>
                  <a:gd name="adj" fmla="val 50000"/>
                </a:avLst>
              </a:prstGeom>
              <a:solidFill>
                <a:schemeClr val="accent2">
                  <a:alpha val="70000"/>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15" name="Rectangle 43"/>
              <p:cNvSpPr>
                <a:spLocks noChangeArrowheads="1"/>
              </p:cNvSpPr>
              <p:nvPr/>
            </p:nvSpPr>
            <p:spPr bwMode="black">
              <a:xfrm>
                <a:off x="6019800" y="2590800"/>
                <a:ext cx="2962058" cy="5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en-US" sz="1600" b="1">
                    <a:solidFill>
                      <a:schemeClr val="bg1"/>
                    </a:solidFill>
                  </a:rPr>
                  <a:t>Sửa chữa khu nhà I </a:t>
                </a:r>
                <a:r>
                  <a:rPr lang="en-US" sz="1600" b="1" smtClean="0">
                    <a:solidFill>
                      <a:schemeClr val="bg1"/>
                    </a:solidFill>
                  </a:rPr>
                  <a:t>và khu</a:t>
                </a:r>
                <a:endParaRPr lang="en-US" sz="1600" b="1">
                  <a:solidFill>
                    <a:schemeClr val="bg1"/>
                  </a:solidFill>
                </a:endParaRPr>
              </a:p>
              <a:p>
                <a:r>
                  <a:rPr lang="en-US" sz="1600" b="1">
                    <a:solidFill>
                      <a:schemeClr val="bg1"/>
                    </a:solidFill>
                  </a:rPr>
                  <a:t>Nhà H </a:t>
                </a:r>
              </a:p>
            </p:txBody>
          </p:sp>
        </p:grpSp>
      </p:grpSp>
      <p:grpSp>
        <p:nvGrpSpPr>
          <p:cNvPr id="14" name="Group 13"/>
          <p:cNvGrpSpPr/>
          <p:nvPr/>
        </p:nvGrpSpPr>
        <p:grpSpPr>
          <a:xfrm>
            <a:off x="5486400" y="4616279"/>
            <a:ext cx="3552328" cy="870121"/>
            <a:chOff x="5539175" y="4395615"/>
            <a:chExt cx="3552328" cy="870121"/>
          </a:xfrm>
        </p:grpSpPr>
        <p:sp>
          <p:nvSpPr>
            <p:cNvPr id="54296" name="Line 24"/>
            <p:cNvSpPr>
              <a:spLocks noChangeShapeType="1"/>
            </p:cNvSpPr>
            <p:nvPr/>
          </p:nvSpPr>
          <p:spPr bwMode="gray">
            <a:xfrm rot="4384254" flipH="1">
              <a:off x="5495564" y="4439226"/>
              <a:ext cx="459766" cy="372544"/>
            </a:xfrm>
            <a:prstGeom prst="line">
              <a:avLst/>
            </a:prstGeom>
            <a:noFill/>
            <a:ln w="762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5" name="Group 4"/>
            <p:cNvGrpSpPr/>
            <p:nvPr/>
          </p:nvGrpSpPr>
          <p:grpSpPr>
            <a:xfrm>
              <a:off x="5970587" y="4587874"/>
              <a:ext cx="3120916" cy="677862"/>
              <a:chOff x="5970587" y="4587874"/>
              <a:chExt cx="3120916" cy="677862"/>
            </a:xfrm>
          </p:grpSpPr>
          <p:sp>
            <p:nvSpPr>
              <p:cNvPr id="54319" name="AutoShape 47"/>
              <p:cNvSpPr>
                <a:spLocks noChangeArrowheads="1"/>
              </p:cNvSpPr>
              <p:nvPr/>
            </p:nvSpPr>
            <p:spPr bwMode="gray">
              <a:xfrm flipH="1">
                <a:off x="5970587" y="4587874"/>
                <a:ext cx="3120916" cy="677862"/>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320" name="AutoShape 48"/>
              <p:cNvSpPr>
                <a:spLocks noChangeArrowheads="1"/>
              </p:cNvSpPr>
              <p:nvPr/>
            </p:nvSpPr>
            <p:spPr bwMode="ltGray">
              <a:xfrm flipH="1">
                <a:off x="6019800" y="4625974"/>
                <a:ext cx="2974759" cy="587375"/>
              </a:xfrm>
              <a:prstGeom prst="roundRect">
                <a:avLst>
                  <a:gd name="adj" fmla="val 50000"/>
                </a:avLst>
              </a:prstGeom>
              <a:solidFill>
                <a:schemeClr val="accent2">
                  <a:alpha val="70000"/>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21" name="Rectangle 49"/>
              <p:cNvSpPr>
                <a:spLocks noChangeArrowheads="1"/>
              </p:cNvSpPr>
              <p:nvPr/>
            </p:nvSpPr>
            <p:spPr bwMode="black">
              <a:xfrm>
                <a:off x="6096000" y="4611469"/>
                <a:ext cx="2780591"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b="1">
                    <a:solidFill>
                      <a:schemeClr val="bg1"/>
                    </a:solidFill>
                  </a:rPr>
                  <a:t>Sửa chữa, cải tạo thư viện khang trang </a:t>
                </a:r>
                <a:endParaRPr lang="en-US" b="1">
                  <a:solidFill>
                    <a:schemeClr val="bg1"/>
                  </a:solidFill>
                  <a:cs typeface="Arial" charset="0"/>
                </a:endParaRPr>
              </a:p>
            </p:txBody>
          </p:sp>
        </p:grpSp>
      </p:grpSp>
      <p:grpSp>
        <p:nvGrpSpPr>
          <p:cNvPr id="15" name="Group 14"/>
          <p:cNvGrpSpPr/>
          <p:nvPr/>
        </p:nvGrpSpPr>
        <p:grpSpPr>
          <a:xfrm>
            <a:off x="5638800" y="3665538"/>
            <a:ext cx="3440601" cy="677862"/>
            <a:chOff x="5621232" y="3562349"/>
            <a:chExt cx="3454505" cy="677862"/>
          </a:xfrm>
        </p:grpSpPr>
        <p:grpSp>
          <p:nvGrpSpPr>
            <p:cNvPr id="4" name="Group 3"/>
            <p:cNvGrpSpPr/>
            <p:nvPr/>
          </p:nvGrpSpPr>
          <p:grpSpPr>
            <a:xfrm>
              <a:off x="6172200" y="3562349"/>
              <a:ext cx="2903537" cy="677862"/>
              <a:chOff x="6240462" y="3562349"/>
              <a:chExt cx="2903537" cy="677862"/>
            </a:xfrm>
          </p:grpSpPr>
          <p:sp>
            <p:nvSpPr>
              <p:cNvPr id="54316" name="AutoShape 44"/>
              <p:cNvSpPr>
                <a:spLocks noChangeArrowheads="1"/>
              </p:cNvSpPr>
              <p:nvPr/>
            </p:nvSpPr>
            <p:spPr bwMode="gray">
              <a:xfrm flipH="1">
                <a:off x="6240462" y="3562349"/>
                <a:ext cx="2903537" cy="677862"/>
              </a:xfrm>
              <a:prstGeom prst="roundRect">
                <a:avLst>
                  <a:gd name="adj" fmla="val 50000"/>
                </a:avLst>
              </a:prstGeom>
              <a:solidFill>
                <a:srgbClr val="B2B2B2"/>
              </a:solidFill>
              <a:ln>
                <a:noFill/>
              </a:ln>
              <a:effectLst>
                <a:outerShdw dist="63500" dir="3187806" algn="ctr" rotWithShape="0">
                  <a:srgbClr val="1C1C1C">
                    <a:alpha val="50000"/>
                  </a:srgbClr>
                </a:outerShdw>
              </a:effectLst>
              <a:extLst>
                <a:ext uri="{91240B29-F687-4F45-9708-019B960494DF}">
                  <a14:hiddenLine xmlns:a14="http://schemas.microsoft.com/office/drawing/2010/main" w="57150" algn="ctr">
                    <a:solidFill>
                      <a:schemeClr val="tx1"/>
                    </a:solidFill>
                    <a:round/>
                    <a:headEnd/>
                    <a:tailEnd/>
                  </a14:hiddenLine>
                </a:ext>
              </a:extLst>
            </p:spPr>
            <p:txBody>
              <a:bodyPr wrap="none" anchor="ctr"/>
              <a:lstStyle/>
              <a:p>
                <a:endParaRPr lang="en-US"/>
              </a:p>
            </p:txBody>
          </p:sp>
          <p:sp>
            <p:nvSpPr>
              <p:cNvPr id="54317" name="AutoShape 45"/>
              <p:cNvSpPr>
                <a:spLocks noChangeArrowheads="1"/>
              </p:cNvSpPr>
              <p:nvPr/>
            </p:nvSpPr>
            <p:spPr bwMode="ltGray">
              <a:xfrm flipH="1">
                <a:off x="6276974" y="3602036"/>
                <a:ext cx="2798835" cy="587375"/>
              </a:xfrm>
              <a:prstGeom prst="roundRect">
                <a:avLst>
                  <a:gd name="adj" fmla="val 50000"/>
                </a:avLst>
              </a:prstGeom>
              <a:solidFill>
                <a:schemeClr val="accent2">
                  <a:alpha val="70000"/>
                </a:schemeClr>
              </a:solidFill>
              <a:ln w="19050" algn="ctr">
                <a:solidFill>
                  <a:srgbClr val="F8F8F8"/>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4318" name="Rectangle 46"/>
              <p:cNvSpPr>
                <a:spLocks noChangeArrowheads="1"/>
              </p:cNvSpPr>
              <p:nvPr/>
            </p:nvSpPr>
            <p:spPr bwMode="black">
              <a:xfrm>
                <a:off x="6380163" y="3606225"/>
                <a:ext cx="2695647"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en-US" sz="1600" b="1">
                    <a:solidFill>
                      <a:schemeClr val="bg1"/>
                    </a:solidFill>
                  </a:rPr>
                  <a:t>Đầu tư trang thiết bị thực hành cho các khoa</a:t>
                </a:r>
                <a:endParaRPr lang="en-US" sz="1600" b="1">
                  <a:solidFill>
                    <a:schemeClr val="bg1"/>
                  </a:solidFill>
                  <a:cs typeface="Arial" charset="0"/>
                </a:endParaRPr>
              </a:p>
            </p:txBody>
          </p:sp>
        </p:grpSp>
        <p:sp>
          <p:nvSpPr>
            <p:cNvPr id="54322" name="Line 50"/>
            <p:cNvSpPr>
              <a:spLocks noChangeShapeType="1"/>
            </p:cNvSpPr>
            <p:nvPr/>
          </p:nvSpPr>
          <p:spPr bwMode="gray">
            <a:xfrm rot="2147097" flipH="1">
              <a:off x="5621232" y="3721688"/>
              <a:ext cx="480432" cy="355643"/>
            </a:xfrm>
            <a:prstGeom prst="line">
              <a:avLst/>
            </a:prstGeom>
            <a:noFill/>
            <a:ln w="76200">
              <a:solidFill>
                <a:schemeClr val="accent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18" name="Group 17"/>
          <p:cNvGrpSpPr/>
          <p:nvPr/>
        </p:nvGrpSpPr>
        <p:grpSpPr>
          <a:xfrm>
            <a:off x="3328988" y="2863849"/>
            <a:ext cx="2309812" cy="2289175"/>
            <a:chOff x="3322638" y="2863849"/>
            <a:chExt cx="2309812" cy="2289175"/>
          </a:xfrm>
        </p:grpSpPr>
        <p:pic>
          <p:nvPicPr>
            <p:cNvPr id="54275" name="Picture 3" descr="circuler_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22638" y="2863849"/>
              <a:ext cx="2309812" cy="2289175"/>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60" descr="E:\DO HOA\LOGO LYTC .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27016" y="2940644"/>
              <a:ext cx="2135584" cy="2135584"/>
            </a:xfrm>
            <a:prstGeom prst="rect">
              <a:avLst/>
            </a:prstGeom>
            <a:noFill/>
            <a:extLst>
              <a:ext uri="{909E8E84-426E-40DD-AFC4-6F175D3DCCD1}">
                <a14:hiddenFill xmlns:a14="http://schemas.microsoft.com/office/drawing/2010/main">
                  <a:solidFill>
                    <a:srgbClr val="FFFFFF"/>
                  </a:solidFill>
                </a14:hiddenFill>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animEffect transition="in" filter="fade">
                                      <p:cBhvr>
                                        <p:cTn id="9" dur="500"/>
                                        <p:tgtEl>
                                          <p:spTgt spid="17"/>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500" fill="hold"/>
                                        <p:tgtEl>
                                          <p:spTgt spid="16"/>
                                        </p:tgtEl>
                                        <p:attrNameLst>
                                          <p:attrName>ppt_w</p:attrName>
                                        </p:attrNameLst>
                                      </p:cBhvr>
                                      <p:tavLst>
                                        <p:tav tm="0">
                                          <p:val>
                                            <p:fltVal val="0"/>
                                          </p:val>
                                        </p:tav>
                                        <p:tav tm="100000">
                                          <p:val>
                                            <p:strVal val="#ppt_w"/>
                                          </p:val>
                                        </p:tav>
                                      </p:tavLst>
                                    </p:anim>
                                    <p:anim calcmode="lin" valueType="num">
                                      <p:cBhvr>
                                        <p:cTn id="14" dur="500" fill="hold"/>
                                        <p:tgtEl>
                                          <p:spTgt spid="16"/>
                                        </p:tgtEl>
                                        <p:attrNameLst>
                                          <p:attrName>ppt_h</p:attrName>
                                        </p:attrNameLst>
                                      </p:cBhvr>
                                      <p:tavLst>
                                        <p:tav tm="0">
                                          <p:val>
                                            <p:fltVal val="0"/>
                                          </p:val>
                                        </p:tav>
                                        <p:tav tm="100000">
                                          <p:val>
                                            <p:strVal val="#ppt_h"/>
                                          </p:val>
                                        </p:tav>
                                      </p:tavLst>
                                    </p:anim>
                                    <p:animEffect transition="in" filter="fade">
                                      <p:cBhvr>
                                        <p:cTn id="15" dur="500"/>
                                        <p:tgtEl>
                                          <p:spTgt spid="1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p:cTn id="19" dur="500" fill="hold"/>
                                        <p:tgtEl>
                                          <p:spTgt spid="15"/>
                                        </p:tgtEl>
                                        <p:attrNameLst>
                                          <p:attrName>ppt_w</p:attrName>
                                        </p:attrNameLst>
                                      </p:cBhvr>
                                      <p:tavLst>
                                        <p:tav tm="0">
                                          <p:val>
                                            <p:fltVal val="0"/>
                                          </p:val>
                                        </p:tav>
                                        <p:tav tm="100000">
                                          <p:val>
                                            <p:strVal val="#ppt_w"/>
                                          </p:val>
                                        </p:tav>
                                      </p:tavLst>
                                    </p:anim>
                                    <p:anim calcmode="lin" valueType="num">
                                      <p:cBhvr>
                                        <p:cTn id="20" dur="500" fill="hold"/>
                                        <p:tgtEl>
                                          <p:spTgt spid="15"/>
                                        </p:tgtEl>
                                        <p:attrNameLst>
                                          <p:attrName>ppt_h</p:attrName>
                                        </p:attrNameLst>
                                      </p:cBhvr>
                                      <p:tavLst>
                                        <p:tav tm="0">
                                          <p:val>
                                            <p:fltVal val="0"/>
                                          </p:val>
                                        </p:tav>
                                        <p:tav tm="100000">
                                          <p:val>
                                            <p:strVal val="#ppt_h"/>
                                          </p:val>
                                        </p:tav>
                                      </p:tavLst>
                                    </p:anim>
                                    <p:animEffect transition="in" filter="fade">
                                      <p:cBhvr>
                                        <p:cTn id="21" dur="500"/>
                                        <p:tgtEl>
                                          <p:spTgt spid="1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500" fill="hold"/>
                                        <p:tgtEl>
                                          <p:spTgt spid="10"/>
                                        </p:tgtEl>
                                        <p:attrNameLst>
                                          <p:attrName>ppt_w</p:attrName>
                                        </p:attrNameLst>
                                      </p:cBhvr>
                                      <p:tavLst>
                                        <p:tav tm="0">
                                          <p:val>
                                            <p:fltVal val="0"/>
                                          </p:val>
                                        </p:tav>
                                        <p:tav tm="100000">
                                          <p:val>
                                            <p:strVal val="#ppt_w"/>
                                          </p:val>
                                        </p:tav>
                                      </p:tavLst>
                                    </p:anim>
                                    <p:anim calcmode="lin" valueType="num">
                                      <p:cBhvr>
                                        <p:cTn id="32" dur="500" fill="hold"/>
                                        <p:tgtEl>
                                          <p:spTgt spid="10"/>
                                        </p:tgtEl>
                                        <p:attrNameLst>
                                          <p:attrName>ppt_h</p:attrName>
                                        </p:attrNameLst>
                                      </p:cBhvr>
                                      <p:tavLst>
                                        <p:tav tm="0">
                                          <p:val>
                                            <p:fltVal val="0"/>
                                          </p:val>
                                        </p:tav>
                                        <p:tav tm="100000">
                                          <p:val>
                                            <p:strVal val="#ppt_h"/>
                                          </p:val>
                                        </p:tav>
                                      </p:tavLst>
                                    </p:anim>
                                    <p:animEffect transition="in" filter="fade">
                                      <p:cBhvr>
                                        <p:cTn id="33" dur="500"/>
                                        <p:tgtEl>
                                          <p:spTgt spid="10"/>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500" fill="hold"/>
                                        <p:tgtEl>
                                          <p:spTgt spid="13"/>
                                        </p:tgtEl>
                                        <p:attrNameLst>
                                          <p:attrName>ppt_w</p:attrName>
                                        </p:attrNameLst>
                                      </p:cBhvr>
                                      <p:tavLst>
                                        <p:tav tm="0">
                                          <p:val>
                                            <p:fltVal val="0"/>
                                          </p:val>
                                        </p:tav>
                                        <p:tav tm="100000">
                                          <p:val>
                                            <p:strVal val="#ppt_w"/>
                                          </p:val>
                                        </p:tav>
                                      </p:tavLst>
                                    </p:anim>
                                    <p:anim calcmode="lin" valueType="num">
                                      <p:cBhvr>
                                        <p:cTn id="50" dur="500" fill="hold"/>
                                        <p:tgtEl>
                                          <p:spTgt spid="13"/>
                                        </p:tgtEl>
                                        <p:attrNameLst>
                                          <p:attrName>ppt_h</p:attrName>
                                        </p:attrNameLst>
                                      </p:cBhvr>
                                      <p:tavLst>
                                        <p:tav tm="0">
                                          <p:val>
                                            <p:fltVal val="0"/>
                                          </p:val>
                                        </p:tav>
                                        <p:tav tm="100000">
                                          <p:val>
                                            <p:strVal val="#ppt_h"/>
                                          </p:val>
                                        </p:tav>
                                      </p:tavLst>
                                    </p:anim>
                                    <p:animEffect transition="in" filter="fade">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28600" y="274637"/>
            <a:ext cx="8686800" cy="563563"/>
          </a:xfrm>
          <a:noFill/>
          <a:ln/>
        </p:spPr>
        <p:txBody>
          <a:bodyPr/>
          <a:lstStyle/>
          <a:p>
            <a:pPr lvl="0"/>
            <a:r>
              <a:rPr lang="en-US" sz="2400" smtClean="0">
                <a:latin typeface="UTM American Sans"/>
              </a:rPr>
              <a:t>TRIỂN KHAI, TỔ CHỨC THỰC HIỆN HIỆU QUẢ CÁC DỰ ÁN PHÁT TRIỂN TRƯỜNG</a:t>
            </a:r>
            <a:endParaRPr lang="en-US" sz="2400">
              <a:latin typeface="UTM American Sans"/>
            </a:endParaRPr>
          </a:p>
        </p:txBody>
      </p:sp>
      <p:pic>
        <p:nvPicPr>
          <p:cNvPr id="55" name="Picture 5" descr="C:\Users\HIEUTRUONG\Desktop\LY TU TRONG (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5394"/>
          <a:stretch/>
        </p:blipFill>
        <p:spPr bwMode="auto">
          <a:xfrm>
            <a:off x="243385" y="1905000"/>
            <a:ext cx="8763000" cy="4191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20" name="Rectangle 19"/>
          <p:cNvSpPr/>
          <p:nvPr/>
        </p:nvSpPr>
        <p:spPr>
          <a:xfrm>
            <a:off x="228600" y="1371600"/>
            <a:ext cx="8686800" cy="400110"/>
          </a:xfrm>
          <a:prstGeom prst="rect">
            <a:avLst/>
          </a:prstGeom>
        </p:spPr>
        <p:txBody>
          <a:bodyPr wrap="square">
            <a:spAutoFit/>
          </a:bodyPr>
          <a:lstStyle/>
          <a:p>
            <a:r>
              <a:rPr lang="en-US" sz="2000" b="1"/>
              <a:t>Hoàn thành quy hoạch tổng thể 1/500 tại cơ sở chính </a:t>
            </a:r>
          </a:p>
        </p:txBody>
      </p:sp>
    </p:spTree>
    <p:extLst>
      <p:ext uri="{BB962C8B-B14F-4D97-AF65-F5344CB8AC3E}">
        <p14:creationId xmlns:p14="http://schemas.microsoft.com/office/powerpoint/2010/main" val="2096403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fade">
                                      <p:cBhvr>
                                        <p:cTn id="7" dur="1000"/>
                                        <p:tgtEl>
                                          <p:spTgt spid="55"/>
                                        </p:tgtEl>
                                      </p:cBhvr>
                                    </p:animEffect>
                                    <p:anim calcmode="lin" valueType="num">
                                      <p:cBhvr>
                                        <p:cTn id="8" dur="1000" fill="hold"/>
                                        <p:tgtEl>
                                          <p:spTgt spid="55"/>
                                        </p:tgtEl>
                                        <p:attrNameLst>
                                          <p:attrName>ppt_x</p:attrName>
                                        </p:attrNameLst>
                                      </p:cBhvr>
                                      <p:tavLst>
                                        <p:tav tm="0">
                                          <p:val>
                                            <p:strVal val="#ppt_x"/>
                                          </p:val>
                                        </p:tav>
                                        <p:tav tm="100000">
                                          <p:val>
                                            <p:strVal val="#ppt_x"/>
                                          </p:val>
                                        </p:tav>
                                      </p:tavLst>
                                    </p:anim>
                                    <p:anim calcmode="lin" valueType="num">
                                      <p:cBhvr>
                                        <p:cTn id="9" dur="1000" fill="hold"/>
                                        <p:tgtEl>
                                          <p:spTgt spid="5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28600" y="274637"/>
            <a:ext cx="8686800" cy="563563"/>
          </a:xfrm>
          <a:noFill/>
          <a:ln/>
        </p:spPr>
        <p:txBody>
          <a:bodyPr/>
          <a:lstStyle/>
          <a:p>
            <a:pPr lvl="0"/>
            <a:r>
              <a:rPr lang="en-US" sz="2400" smtClean="0">
                <a:latin typeface="UTM American Sans"/>
              </a:rPr>
              <a:t>TRIỂN KHAI, TỔ CHỨC THỰC HIỆN HIỆU QUẢ CÁC DỰ ÁN PHÁT TRIỂN TRƯỜNG</a:t>
            </a:r>
            <a:endParaRPr lang="en-US" sz="2400">
              <a:latin typeface="UTM American Sans"/>
            </a:endParaRPr>
          </a:p>
        </p:txBody>
      </p:sp>
      <p:sp>
        <p:nvSpPr>
          <p:cNvPr id="20" name="Rectangle 19"/>
          <p:cNvSpPr/>
          <p:nvPr/>
        </p:nvSpPr>
        <p:spPr>
          <a:xfrm>
            <a:off x="228600" y="1371600"/>
            <a:ext cx="8686800" cy="400110"/>
          </a:xfrm>
          <a:prstGeom prst="rect">
            <a:avLst/>
          </a:prstGeom>
        </p:spPr>
        <p:txBody>
          <a:bodyPr wrap="square">
            <a:spAutoFit/>
          </a:bodyPr>
          <a:lstStyle/>
          <a:p>
            <a:r>
              <a:rPr lang="en-US" sz="2000" b="1"/>
              <a:t>Thực hiện Dự án xây dựng ký túc xá Sinh viên và đưa vào hoạt động</a:t>
            </a:r>
          </a:p>
        </p:txBody>
      </p:sp>
      <p:pic>
        <p:nvPicPr>
          <p:cNvPr id="82946" name="Picture 2" descr="G:\00. Tong ket cong tac Dang 2017\resize\phuong huong\ky tuc x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7075" y="1981200"/>
            <a:ext cx="8610600" cy="4572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9279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82946"/>
                                        </p:tgtEl>
                                        <p:attrNameLst>
                                          <p:attrName>style.visibility</p:attrName>
                                        </p:attrNameLst>
                                      </p:cBhvr>
                                      <p:to>
                                        <p:strVal val="visible"/>
                                      </p:to>
                                    </p:set>
                                    <p:animEffect transition="in" filter="circle(in)">
                                      <p:cBhvr>
                                        <p:cTn id="7" dur="2000"/>
                                        <p:tgtEl>
                                          <p:spTgt spid="82946"/>
                                        </p:tgtEl>
                                      </p:cBhvr>
                                    </p:animEffect>
                                  </p:childTnLst>
                                </p:cTn>
                              </p:par>
                            </p:childTnLst>
                          </p:cTn>
                        </p:par>
                        <p:par>
                          <p:cTn id="8" fill="hold">
                            <p:stCondLst>
                              <p:cond delay="2000"/>
                            </p:stCondLst>
                            <p:childTnLst>
                              <p:par>
                                <p:cTn id="9" presetID="42" presetClass="entr" presetSubtype="0"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fade">
                                      <p:cBhvr>
                                        <p:cTn id="11" dur="1000"/>
                                        <p:tgtEl>
                                          <p:spTgt spid="20"/>
                                        </p:tgtEl>
                                      </p:cBhvr>
                                    </p:animEffect>
                                    <p:anim calcmode="lin" valueType="num">
                                      <p:cBhvr>
                                        <p:cTn id="12" dur="1000" fill="hold"/>
                                        <p:tgtEl>
                                          <p:spTgt spid="20"/>
                                        </p:tgtEl>
                                        <p:attrNameLst>
                                          <p:attrName>ppt_x</p:attrName>
                                        </p:attrNameLst>
                                      </p:cBhvr>
                                      <p:tavLst>
                                        <p:tav tm="0">
                                          <p:val>
                                            <p:strVal val="#ppt_x"/>
                                          </p:val>
                                        </p:tav>
                                        <p:tav tm="100000">
                                          <p:val>
                                            <p:strVal val="#ppt_x"/>
                                          </p:val>
                                        </p:tav>
                                      </p:tavLst>
                                    </p:anim>
                                    <p:anim calcmode="lin" valueType="num">
                                      <p:cBhvr>
                                        <p:cTn id="1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28600" y="274637"/>
            <a:ext cx="8686800" cy="563563"/>
          </a:xfrm>
          <a:noFill/>
          <a:ln/>
        </p:spPr>
        <p:txBody>
          <a:bodyPr/>
          <a:lstStyle/>
          <a:p>
            <a:pPr lvl="0"/>
            <a:r>
              <a:rPr lang="en-US" sz="2400" smtClean="0">
                <a:latin typeface="UTM American Sans"/>
              </a:rPr>
              <a:t>TRIỂN KHAI, TỔ CHỨC THỰC HIỆN HIỆU QUẢ CÁC DỰ ÁN PHÁT TRIỂN TRƯỜNG</a:t>
            </a:r>
            <a:endParaRPr lang="en-US" sz="2400">
              <a:latin typeface="UTM American Sans"/>
            </a:endParaRPr>
          </a:p>
        </p:txBody>
      </p:sp>
      <p:sp>
        <p:nvSpPr>
          <p:cNvPr id="20" name="Rectangle 19"/>
          <p:cNvSpPr/>
          <p:nvPr/>
        </p:nvSpPr>
        <p:spPr>
          <a:xfrm>
            <a:off x="304800" y="1447800"/>
            <a:ext cx="8458200" cy="1631216"/>
          </a:xfrm>
          <a:prstGeom prst="rect">
            <a:avLst/>
          </a:prstGeom>
        </p:spPr>
        <p:txBody>
          <a:bodyPr wrap="square">
            <a:spAutoFit/>
          </a:bodyPr>
          <a:lstStyle/>
          <a:p>
            <a:pPr marL="231775" indent="-231775" algn="just"/>
            <a:r>
              <a:rPr lang="en-US" sz="2000" b="1" smtClean="0"/>
              <a:t>+ Thực </a:t>
            </a:r>
            <a:r>
              <a:rPr lang="en-US" sz="2000" b="1"/>
              <a:t>hiện Dự án xây dựng Trung tâm Xưởng thực hành hiện đại, </a:t>
            </a:r>
            <a:r>
              <a:rPr lang="en-US" sz="2000" b="1" smtClean="0"/>
              <a:t>  khang trang.</a:t>
            </a:r>
          </a:p>
          <a:p>
            <a:pPr marL="231775" indent="-231775" algn="just"/>
            <a:r>
              <a:rPr lang="en-US" sz="2000" b="1" smtClean="0"/>
              <a:t>+ Thực </a:t>
            </a:r>
            <a:r>
              <a:rPr lang="en-US" sz="2000" b="1"/>
              <a:t>hiện Dự án phát triển trường chất lượng cao của Quốc gia, Dự án đầu tư thiết bị phát triển ngành cơ khí thành nghề đào tạo mũi nhọn tại Trường Cao đẳng Lý Tự Trọng của Thành </a:t>
            </a:r>
            <a:r>
              <a:rPr lang="en-US" sz="2000" b="1" smtClean="0"/>
              <a:t>phố.</a:t>
            </a:r>
            <a:endParaRPr lang="en-US" sz="1900" b="1"/>
          </a:p>
        </p:txBody>
      </p:sp>
      <p:pic>
        <p:nvPicPr>
          <p:cNvPr id="83970" name="Picture 2" descr="G:\00. Tong ket cong tac Dang 2017\resize\phuong huong\khoa co khi .jpg"/>
          <p:cNvPicPr>
            <a:picLocks noChangeAspect="1" noChangeArrowheads="1"/>
          </p:cNvPicPr>
          <p:nvPr/>
        </p:nvPicPr>
        <p:blipFill rotWithShape="1">
          <a:blip r:embed="rId2">
            <a:extLst>
              <a:ext uri="{28A0092B-C50C-407E-A947-70E740481C1C}">
                <a14:useLocalDpi xmlns:a14="http://schemas.microsoft.com/office/drawing/2010/main" val="0"/>
              </a:ext>
            </a:extLst>
          </a:blip>
          <a:srcRect l="11665" r="6637" b="25385"/>
          <a:stretch/>
        </p:blipFill>
        <p:spPr bwMode="auto">
          <a:xfrm>
            <a:off x="457200" y="3048238"/>
            <a:ext cx="8153400" cy="3623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352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83970"/>
                                        </p:tgtEl>
                                        <p:attrNameLst>
                                          <p:attrName>style.visibility</p:attrName>
                                        </p:attrNameLst>
                                      </p:cBhvr>
                                      <p:to>
                                        <p:strVal val="visible"/>
                                      </p:to>
                                    </p:set>
                                    <p:anim calcmode="lin" valueType="num">
                                      <p:cBhvr additive="base">
                                        <p:cTn id="13" dur="500" fill="hold"/>
                                        <p:tgtEl>
                                          <p:spTgt spid="83970"/>
                                        </p:tgtEl>
                                        <p:attrNameLst>
                                          <p:attrName>ppt_x</p:attrName>
                                        </p:attrNameLst>
                                      </p:cBhvr>
                                      <p:tavLst>
                                        <p:tav tm="0">
                                          <p:val>
                                            <p:strVal val="0-#ppt_w/2"/>
                                          </p:val>
                                        </p:tav>
                                        <p:tav tm="100000">
                                          <p:val>
                                            <p:strVal val="#ppt_x"/>
                                          </p:val>
                                        </p:tav>
                                      </p:tavLst>
                                    </p:anim>
                                    <p:anim calcmode="lin" valueType="num">
                                      <p:cBhvr additive="base">
                                        <p:cTn id="14" dur="500" fill="hold"/>
                                        <p:tgtEl>
                                          <p:spTgt spid="8397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28600" y="274637"/>
            <a:ext cx="8686800" cy="563563"/>
          </a:xfrm>
          <a:noFill/>
          <a:ln/>
        </p:spPr>
        <p:txBody>
          <a:bodyPr/>
          <a:lstStyle/>
          <a:p>
            <a:pPr lvl="0"/>
            <a:r>
              <a:rPr lang="en-US" sz="2400" smtClean="0">
                <a:latin typeface="UTM American Sans"/>
              </a:rPr>
              <a:t>TRIỂN KHAI, TỔ CHỨC THỰC HIỆN HIỆU QUẢ CÁC DỰ ÁN PHÁT TRIỂN TRƯỜNG</a:t>
            </a:r>
            <a:endParaRPr lang="en-US" sz="2400">
              <a:latin typeface="UTM American Sans"/>
            </a:endParaRPr>
          </a:p>
        </p:txBody>
      </p:sp>
      <p:sp>
        <p:nvSpPr>
          <p:cNvPr id="20" name="Rectangle 19"/>
          <p:cNvSpPr/>
          <p:nvPr/>
        </p:nvSpPr>
        <p:spPr>
          <a:xfrm>
            <a:off x="228600" y="1295400"/>
            <a:ext cx="8763000" cy="1015663"/>
          </a:xfrm>
          <a:prstGeom prst="rect">
            <a:avLst/>
          </a:prstGeom>
        </p:spPr>
        <p:txBody>
          <a:bodyPr wrap="square">
            <a:spAutoFit/>
          </a:bodyPr>
          <a:lstStyle/>
          <a:p>
            <a:r>
              <a:rPr lang="en-US" sz="2000" b="1"/>
              <a:t>Thực hiện Dự án xây dựng tòa nhà 5 tầng và trang bị các thiết bị thang máy, thang cuốn, cơ điện hiện đại hợp tác với tập đoàn Kone, Phần Lan</a:t>
            </a:r>
          </a:p>
        </p:txBody>
      </p:sp>
      <p:pic>
        <p:nvPicPr>
          <p:cNvPr id="84994" name="Picture 2" descr="G:\00. Tong ket cong tac Dang 2017\resize\phuong huong\kone .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1" y="2311062"/>
            <a:ext cx="8458200" cy="439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646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4994"/>
                                        </p:tgtEl>
                                        <p:attrNameLst>
                                          <p:attrName>style.visibility</p:attrName>
                                        </p:attrNameLst>
                                      </p:cBhvr>
                                      <p:to>
                                        <p:strVal val="visible"/>
                                      </p:to>
                                    </p:set>
                                    <p:anim calcmode="lin" valueType="num">
                                      <p:cBhvr>
                                        <p:cTn id="7" dur="500" fill="hold"/>
                                        <p:tgtEl>
                                          <p:spTgt spid="84994"/>
                                        </p:tgtEl>
                                        <p:attrNameLst>
                                          <p:attrName>ppt_w</p:attrName>
                                        </p:attrNameLst>
                                      </p:cBhvr>
                                      <p:tavLst>
                                        <p:tav tm="0">
                                          <p:val>
                                            <p:fltVal val="0"/>
                                          </p:val>
                                        </p:tav>
                                        <p:tav tm="100000">
                                          <p:val>
                                            <p:strVal val="#ppt_w"/>
                                          </p:val>
                                        </p:tav>
                                      </p:tavLst>
                                    </p:anim>
                                    <p:anim calcmode="lin" valueType="num">
                                      <p:cBhvr>
                                        <p:cTn id="8" dur="500" fill="hold"/>
                                        <p:tgtEl>
                                          <p:spTgt spid="84994"/>
                                        </p:tgtEl>
                                        <p:attrNameLst>
                                          <p:attrName>ppt_h</p:attrName>
                                        </p:attrNameLst>
                                      </p:cBhvr>
                                      <p:tavLst>
                                        <p:tav tm="0">
                                          <p:val>
                                            <p:fltVal val="0"/>
                                          </p:val>
                                        </p:tav>
                                        <p:tav tm="100000">
                                          <p:val>
                                            <p:strVal val="#ppt_h"/>
                                          </p:val>
                                        </p:tav>
                                      </p:tavLst>
                                    </p:anim>
                                    <p:animEffect transition="in" filter="fade">
                                      <p:cBhvr>
                                        <p:cTn id="9" dur="500"/>
                                        <p:tgtEl>
                                          <p:spTgt spid="84994"/>
                                        </p:tgtEl>
                                      </p:cBhvr>
                                    </p:animEffect>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fade">
                                      <p:cBhvr>
                                        <p:cTn id="13" dur="1000"/>
                                        <p:tgtEl>
                                          <p:spTgt spid="20"/>
                                        </p:tgtEl>
                                      </p:cBhvr>
                                    </p:animEffect>
                                    <p:anim calcmode="lin" valueType="num">
                                      <p:cBhvr>
                                        <p:cTn id="14" dur="1000" fill="hold"/>
                                        <p:tgtEl>
                                          <p:spTgt spid="20"/>
                                        </p:tgtEl>
                                        <p:attrNameLst>
                                          <p:attrName>ppt_x</p:attrName>
                                        </p:attrNameLst>
                                      </p:cBhvr>
                                      <p:tavLst>
                                        <p:tav tm="0">
                                          <p:val>
                                            <p:strVal val="#ppt_x"/>
                                          </p:val>
                                        </p:tav>
                                        <p:tav tm="100000">
                                          <p:val>
                                            <p:strVal val="#ppt_x"/>
                                          </p:val>
                                        </p:tav>
                                      </p:tavLst>
                                    </p:anim>
                                    <p:anim calcmode="lin" valueType="num">
                                      <p:cBhvr>
                                        <p:cTn id="15"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28600" y="274637"/>
            <a:ext cx="8686800" cy="563563"/>
          </a:xfrm>
          <a:noFill/>
          <a:ln/>
        </p:spPr>
        <p:txBody>
          <a:bodyPr/>
          <a:lstStyle/>
          <a:p>
            <a:pPr lvl="0"/>
            <a:r>
              <a:rPr lang="en-US" sz="2400" smtClean="0">
                <a:latin typeface="UTM American Sans"/>
              </a:rPr>
              <a:t>TRIỂN KHAI, TỔ CHỨC THỰC HIỆN HIỆU QUẢ CÁC DỰ ÁN PHÁT TRIỂN TRƯỜNG</a:t>
            </a:r>
            <a:endParaRPr lang="en-US" sz="2400">
              <a:latin typeface="UTM American Sans"/>
            </a:endParaRPr>
          </a:p>
        </p:txBody>
      </p:sp>
      <p:sp>
        <p:nvSpPr>
          <p:cNvPr id="20" name="Rectangle 19"/>
          <p:cNvSpPr/>
          <p:nvPr/>
        </p:nvSpPr>
        <p:spPr>
          <a:xfrm>
            <a:off x="228600" y="1295400"/>
            <a:ext cx="8763000" cy="707886"/>
          </a:xfrm>
          <a:prstGeom prst="rect">
            <a:avLst/>
          </a:prstGeom>
        </p:spPr>
        <p:txBody>
          <a:bodyPr wrap="square">
            <a:spAutoFit/>
          </a:bodyPr>
          <a:lstStyle/>
          <a:p>
            <a:r>
              <a:rPr lang="en-US" sz="2000" b="1"/>
              <a:t>Tiếp tục triển khai Dự án xây dựng phân hiệu tại huyện Củ Chi, thành phố Hồ Chí Minh</a:t>
            </a:r>
            <a:endParaRPr lang="en-US" sz="1900" b="1"/>
          </a:p>
        </p:txBody>
      </p:sp>
      <p:pic>
        <p:nvPicPr>
          <p:cNvPr id="86018" name="Picture 2" descr="G:\00. Tong ket cong tac Dang 2017\resize\phuong huong\khu cu ch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505" y="2079486"/>
            <a:ext cx="8031189" cy="4397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89520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86018"/>
                                        </p:tgtEl>
                                        <p:attrNameLst>
                                          <p:attrName>style.visibility</p:attrName>
                                        </p:attrNameLst>
                                      </p:cBhvr>
                                      <p:to>
                                        <p:strVal val="visible"/>
                                      </p:to>
                                    </p:set>
                                    <p:anim calcmode="lin" valueType="num">
                                      <p:cBhvr>
                                        <p:cTn id="13" dur="500" fill="hold"/>
                                        <p:tgtEl>
                                          <p:spTgt spid="86018"/>
                                        </p:tgtEl>
                                        <p:attrNameLst>
                                          <p:attrName>ppt_w</p:attrName>
                                        </p:attrNameLst>
                                      </p:cBhvr>
                                      <p:tavLst>
                                        <p:tav tm="0">
                                          <p:val>
                                            <p:fltVal val="0"/>
                                          </p:val>
                                        </p:tav>
                                        <p:tav tm="100000">
                                          <p:val>
                                            <p:strVal val="#ppt_w"/>
                                          </p:val>
                                        </p:tav>
                                      </p:tavLst>
                                    </p:anim>
                                    <p:anim calcmode="lin" valueType="num">
                                      <p:cBhvr>
                                        <p:cTn id="14" dur="500" fill="hold"/>
                                        <p:tgtEl>
                                          <p:spTgt spid="86018"/>
                                        </p:tgtEl>
                                        <p:attrNameLst>
                                          <p:attrName>ppt_h</p:attrName>
                                        </p:attrNameLst>
                                      </p:cBhvr>
                                      <p:tavLst>
                                        <p:tav tm="0">
                                          <p:val>
                                            <p:fltVal val="0"/>
                                          </p:val>
                                        </p:tav>
                                        <p:tav tm="100000">
                                          <p:val>
                                            <p:strVal val="#ppt_h"/>
                                          </p:val>
                                        </p:tav>
                                      </p:tavLst>
                                    </p:anim>
                                    <p:animEffect transition="in" filter="fade">
                                      <p:cBhvr>
                                        <p:cTn id="15" dur="500"/>
                                        <p:tgtEl>
                                          <p:spTgt spid="860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a:xfrm>
            <a:off x="228600" y="274637"/>
            <a:ext cx="8686800" cy="563563"/>
          </a:xfrm>
          <a:noFill/>
          <a:ln/>
        </p:spPr>
        <p:txBody>
          <a:bodyPr/>
          <a:lstStyle/>
          <a:p>
            <a:pPr lvl="0"/>
            <a:r>
              <a:rPr lang="en-US" sz="2400" smtClean="0">
                <a:latin typeface="UTM American Sans"/>
              </a:rPr>
              <a:t>TRIỂN KHAI, TỔ CHỨC THỰC HIỆN HIỆU QUẢ CÁC DỰ ÁN PHÁT TRIỂN TRƯỜNG</a:t>
            </a:r>
            <a:endParaRPr lang="en-US" sz="2400">
              <a:latin typeface="UTM American Sans"/>
            </a:endParaRPr>
          </a:p>
        </p:txBody>
      </p:sp>
      <p:sp>
        <p:nvSpPr>
          <p:cNvPr id="20" name="Rectangle 19"/>
          <p:cNvSpPr/>
          <p:nvPr/>
        </p:nvSpPr>
        <p:spPr>
          <a:xfrm>
            <a:off x="228600" y="1219200"/>
            <a:ext cx="8763000" cy="3862596"/>
          </a:xfrm>
          <a:prstGeom prst="rect">
            <a:avLst/>
          </a:prstGeom>
        </p:spPr>
        <p:txBody>
          <a:bodyPr wrap="square">
            <a:spAutoFit/>
          </a:bodyPr>
          <a:lstStyle/>
          <a:p>
            <a:pPr marL="342900" lvl="0" indent="-342900">
              <a:spcBef>
                <a:spcPts val="600"/>
              </a:spcBef>
              <a:buFont typeface="Arial" pitchFamily="34" charset="0"/>
              <a:buChar char="•"/>
            </a:pPr>
            <a:r>
              <a:rPr lang="en-US" sz="2000" b="1"/>
              <a:t>Tiếp tục các Dự án với tổ chức giáo dục đào tạo phi lợi nhuận F+U Sachsen, Đức, Hiệp hội Năng lượng không biên giới (ESF) Pháp, Tập đoàn Schneider Electric và tổ chức phi chính phủ Assist Asia, công ty Intel và Đại học Arizona – Hoa Kỳ;</a:t>
            </a:r>
          </a:p>
          <a:p>
            <a:pPr marL="342900" lvl="0" indent="-342900">
              <a:spcBef>
                <a:spcPts val="600"/>
              </a:spcBef>
              <a:buFont typeface="Arial" pitchFamily="34" charset="0"/>
              <a:buChar char="•"/>
            </a:pPr>
            <a:r>
              <a:rPr lang="en-US" sz="2000" b="1"/>
              <a:t>Xây dựng Dự án căn tin trường, dự án phòng tập đa năng, hồ bơi, bãi xe;</a:t>
            </a:r>
          </a:p>
          <a:p>
            <a:pPr marL="342900" lvl="0" indent="-342900">
              <a:spcBef>
                <a:spcPts val="600"/>
              </a:spcBef>
              <a:buFont typeface="Arial" pitchFamily="34" charset="0"/>
              <a:buChar char="•"/>
            </a:pPr>
            <a:r>
              <a:rPr lang="en-US" sz="2000" b="1"/>
              <a:t>Xây dựng Dự án tòa nhà quan hệ Quốc tế, quan hệ Doanh nghiệp;</a:t>
            </a:r>
          </a:p>
          <a:p>
            <a:pPr marL="342900" lvl="0" indent="-342900">
              <a:spcBef>
                <a:spcPts val="600"/>
              </a:spcBef>
              <a:buFont typeface="Arial" pitchFamily="34" charset="0"/>
              <a:buChar char="•"/>
            </a:pPr>
            <a:r>
              <a:rPr lang="en-US" sz="2000" b="1"/>
              <a:t>Xây dựng các Dự án liên kết với các Doanh nghiệp, Tập đoàn trong và ngoài nước;</a:t>
            </a:r>
          </a:p>
          <a:p>
            <a:pPr marL="342900" lvl="0" indent="-342900">
              <a:spcBef>
                <a:spcPts val="600"/>
              </a:spcBef>
              <a:buFont typeface="Arial" pitchFamily="34" charset="0"/>
              <a:buChar char="•"/>
            </a:pPr>
            <a:r>
              <a:rPr lang="en-US" sz="2000" b="1"/>
              <a:t>Thành lập trung tâm tổ chức cấp bằng lái xe hai bánh;</a:t>
            </a:r>
          </a:p>
          <a:p>
            <a:pPr marL="342900" lvl="0" indent="-342900">
              <a:spcBef>
                <a:spcPts val="600"/>
              </a:spcBef>
              <a:buFont typeface="Arial" pitchFamily="34" charset="0"/>
              <a:buChar char="•"/>
            </a:pPr>
            <a:r>
              <a:rPr lang="en-US" sz="2000" b="1"/>
              <a:t>Xây dựng dự án sửa chữa tòa nhà </a:t>
            </a:r>
            <a:r>
              <a:rPr lang="en-US" sz="2000" b="1" smtClean="0"/>
              <a:t>CNTT, </a:t>
            </a:r>
            <a:r>
              <a:rPr lang="en-US" sz="2000" b="1"/>
              <a:t>Thư viện hiện đại.</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8600" y="5157252"/>
            <a:ext cx="8763000" cy="1548348"/>
          </a:xfrm>
          <a:prstGeom prst="rect">
            <a:avLst/>
          </a:prstGeom>
        </p:spPr>
      </p:pic>
    </p:spTree>
    <p:extLst>
      <p:ext uri="{BB962C8B-B14F-4D97-AF65-F5344CB8AC3E}">
        <p14:creationId xmlns:p14="http://schemas.microsoft.com/office/powerpoint/2010/main" val="2006086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20">
                                            <p:txEl>
                                              <p:pRg st="0" end="0"/>
                                            </p:txEl>
                                          </p:spTgt>
                                        </p:tgtEl>
                                        <p:attrNameLst>
                                          <p:attrName>style.visibility</p:attrName>
                                        </p:attrNameLst>
                                      </p:cBhvr>
                                      <p:to>
                                        <p:strVal val="visible"/>
                                      </p:to>
                                    </p:set>
                                    <p:animEffect transition="in" filter="fade">
                                      <p:cBhvr>
                                        <p:cTn id="13" dur="1000"/>
                                        <p:tgtEl>
                                          <p:spTgt spid="20">
                                            <p:txEl>
                                              <p:pRg st="0" end="0"/>
                                            </p:txEl>
                                          </p:spTgt>
                                        </p:tgtEl>
                                      </p:cBhvr>
                                    </p:animEffect>
                                    <p:anim calcmode="lin" valueType="num">
                                      <p:cBhvr>
                                        <p:cTn id="14" dur="1000" fill="hold"/>
                                        <p:tgtEl>
                                          <p:spTgt spid="20">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20">
                                            <p:txEl>
                                              <p:pRg st="0" end="0"/>
                                            </p:txEl>
                                          </p:spTgt>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20">
                                            <p:txEl>
                                              <p:pRg st="1" end="1"/>
                                            </p:txEl>
                                          </p:spTgt>
                                        </p:tgtEl>
                                        <p:attrNameLst>
                                          <p:attrName>style.visibility</p:attrName>
                                        </p:attrNameLst>
                                      </p:cBhvr>
                                      <p:to>
                                        <p:strVal val="visible"/>
                                      </p:to>
                                    </p:set>
                                    <p:animEffect transition="in" filter="fade">
                                      <p:cBhvr>
                                        <p:cTn id="19" dur="1000"/>
                                        <p:tgtEl>
                                          <p:spTgt spid="20">
                                            <p:txEl>
                                              <p:pRg st="1" end="1"/>
                                            </p:txEl>
                                          </p:spTgt>
                                        </p:tgtEl>
                                      </p:cBhvr>
                                    </p:animEffect>
                                    <p:anim calcmode="lin" valueType="num">
                                      <p:cBhvr>
                                        <p:cTn id="20" dur="1000" fill="hold"/>
                                        <p:tgtEl>
                                          <p:spTgt spid="20">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20">
                                            <p:txEl>
                                              <p:pRg st="1" end="1"/>
                                            </p:txEl>
                                          </p:spTgt>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grpId="0" nodeType="afterEffect">
                                  <p:stCondLst>
                                    <p:cond delay="0"/>
                                  </p:stCondLst>
                                  <p:childTnLst>
                                    <p:set>
                                      <p:cBhvr>
                                        <p:cTn id="24" dur="1" fill="hold">
                                          <p:stCondLst>
                                            <p:cond delay="0"/>
                                          </p:stCondLst>
                                        </p:cTn>
                                        <p:tgtEl>
                                          <p:spTgt spid="20">
                                            <p:txEl>
                                              <p:pRg st="2" end="2"/>
                                            </p:txEl>
                                          </p:spTgt>
                                        </p:tgtEl>
                                        <p:attrNameLst>
                                          <p:attrName>style.visibility</p:attrName>
                                        </p:attrNameLst>
                                      </p:cBhvr>
                                      <p:to>
                                        <p:strVal val="visible"/>
                                      </p:to>
                                    </p:set>
                                    <p:animEffect transition="in" filter="fade">
                                      <p:cBhvr>
                                        <p:cTn id="25" dur="1000"/>
                                        <p:tgtEl>
                                          <p:spTgt spid="20">
                                            <p:txEl>
                                              <p:pRg st="2" end="2"/>
                                            </p:txEl>
                                          </p:spTgt>
                                        </p:tgtEl>
                                      </p:cBhvr>
                                    </p:animEffect>
                                    <p:anim calcmode="lin" valueType="num">
                                      <p:cBhvr>
                                        <p:cTn id="26" dur="1000" fill="hold"/>
                                        <p:tgtEl>
                                          <p:spTgt spid="20">
                                            <p:txEl>
                                              <p:pRg st="2" end="2"/>
                                            </p:txEl>
                                          </p:spTgt>
                                        </p:tgtEl>
                                        <p:attrNameLst>
                                          <p:attrName>ppt_x</p:attrName>
                                        </p:attrNameLst>
                                      </p:cBhvr>
                                      <p:tavLst>
                                        <p:tav tm="0">
                                          <p:val>
                                            <p:strVal val="#ppt_x"/>
                                          </p:val>
                                        </p:tav>
                                        <p:tav tm="100000">
                                          <p:val>
                                            <p:strVal val="#ppt_x"/>
                                          </p:val>
                                        </p:tav>
                                      </p:tavLst>
                                    </p:anim>
                                    <p:anim calcmode="lin" valueType="num">
                                      <p:cBhvr>
                                        <p:cTn id="27" dur="1000" fill="hold"/>
                                        <p:tgtEl>
                                          <p:spTgt spid="20">
                                            <p:txEl>
                                              <p:pRg st="2" end="2"/>
                                            </p:txEl>
                                          </p:spTgt>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grpId="0" nodeType="afterEffect">
                                  <p:stCondLst>
                                    <p:cond delay="0"/>
                                  </p:stCondLst>
                                  <p:childTnLst>
                                    <p:set>
                                      <p:cBhvr>
                                        <p:cTn id="30" dur="1" fill="hold">
                                          <p:stCondLst>
                                            <p:cond delay="0"/>
                                          </p:stCondLst>
                                        </p:cTn>
                                        <p:tgtEl>
                                          <p:spTgt spid="20">
                                            <p:txEl>
                                              <p:pRg st="3" end="3"/>
                                            </p:txEl>
                                          </p:spTgt>
                                        </p:tgtEl>
                                        <p:attrNameLst>
                                          <p:attrName>style.visibility</p:attrName>
                                        </p:attrNameLst>
                                      </p:cBhvr>
                                      <p:to>
                                        <p:strVal val="visible"/>
                                      </p:to>
                                    </p:set>
                                    <p:animEffect transition="in" filter="fade">
                                      <p:cBhvr>
                                        <p:cTn id="31" dur="1000"/>
                                        <p:tgtEl>
                                          <p:spTgt spid="20">
                                            <p:txEl>
                                              <p:pRg st="3" end="3"/>
                                            </p:txEl>
                                          </p:spTgt>
                                        </p:tgtEl>
                                      </p:cBhvr>
                                    </p:animEffect>
                                    <p:anim calcmode="lin" valueType="num">
                                      <p:cBhvr>
                                        <p:cTn id="32" dur="1000" fill="hold"/>
                                        <p:tgtEl>
                                          <p:spTgt spid="20">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20">
                                            <p:txEl>
                                              <p:pRg st="3" end="3"/>
                                            </p:txEl>
                                          </p:spTgt>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grpId="0" nodeType="afterEffect">
                                  <p:stCondLst>
                                    <p:cond delay="0"/>
                                  </p:stCondLst>
                                  <p:childTnLst>
                                    <p:set>
                                      <p:cBhvr>
                                        <p:cTn id="36" dur="1" fill="hold">
                                          <p:stCondLst>
                                            <p:cond delay="0"/>
                                          </p:stCondLst>
                                        </p:cTn>
                                        <p:tgtEl>
                                          <p:spTgt spid="20">
                                            <p:txEl>
                                              <p:pRg st="4" end="4"/>
                                            </p:txEl>
                                          </p:spTgt>
                                        </p:tgtEl>
                                        <p:attrNameLst>
                                          <p:attrName>style.visibility</p:attrName>
                                        </p:attrNameLst>
                                      </p:cBhvr>
                                      <p:to>
                                        <p:strVal val="visible"/>
                                      </p:to>
                                    </p:set>
                                    <p:animEffect transition="in" filter="fade">
                                      <p:cBhvr>
                                        <p:cTn id="37" dur="1000"/>
                                        <p:tgtEl>
                                          <p:spTgt spid="20">
                                            <p:txEl>
                                              <p:pRg st="4" end="4"/>
                                            </p:txEl>
                                          </p:spTgt>
                                        </p:tgtEl>
                                      </p:cBhvr>
                                    </p:animEffect>
                                    <p:anim calcmode="lin" valueType="num">
                                      <p:cBhvr>
                                        <p:cTn id="38" dur="1000" fill="hold"/>
                                        <p:tgtEl>
                                          <p:spTgt spid="20">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20">
                                            <p:txEl>
                                              <p:pRg st="4" end="4"/>
                                            </p:txEl>
                                          </p:spTgt>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42" presetClass="entr" presetSubtype="0" fill="hold" grpId="0" nodeType="afterEffect">
                                  <p:stCondLst>
                                    <p:cond delay="0"/>
                                  </p:stCondLst>
                                  <p:childTnLst>
                                    <p:set>
                                      <p:cBhvr>
                                        <p:cTn id="42" dur="1" fill="hold">
                                          <p:stCondLst>
                                            <p:cond delay="0"/>
                                          </p:stCondLst>
                                        </p:cTn>
                                        <p:tgtEl>
                                          <p:spTgt spid="20">
                                            <p:txEl>
                                              <p:pRg st="5" end="5"/>
                                            </p:txEl>
                                          </p:spTgt>
                                        </p:tgtEl>
                                        <p:attrNameLst>
                                          <p:attrName>style.visibility</p:attrName>
                                        </p:attrNameLst>
                                      </p:cBhvr>
                                      <p:to>
                                        <p:strVal val="visible"/>
                                      </p:to>
                                    </p:set>
                                    <p:animEffect transition="in" filter="fade">
                                      <p:cBhvr>
                                        <p:cTn id="43" dur="1000"/>
                                        <p:tgtEl>
                                          <p:spTgt spid="20">
                                            <p:txEl>
                                              <p:pRg st="5" end="5"/>
                                            </p:txEl>
                                          </p:spTgt>
                                        </p:tgtEl>
                                      </p:cBhvr>
                                    </p:animEffect>
                                    <p:anim calcmode="lin" valueType="num">
                                      <p:cBhvr>
                                        <p:cTn id="44" dur="1000" fill="hold"/>
                                        <p:tgtEl>
                                          <p:spTgt spid="20">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20">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138" name="Rectangle 2"/>
          <p:cNvSpPr>
            <a:spLocks noGrp="1" noChangeArrowheads="1"/>
          </p:cNvSpPr>
          <p:nvPr>
            <p:ph type="title"/>
          </p:nvPr>
        </p:nvSpPr>
        <p:spPr/>
        <p:txBody>
          <a:bodyPr/>
          <a:lstStyle/>
          <a:p>
            <a:r>
              <a:rPr lang="en-US" sz="3600" smtClean="0">
                <a:latin typeface="UTM American Sans"/>
              </a:rPr>
              <a:t>TỔ CHỨC THỰC HIỆN</a:t>
            </a:r>
            <a:endParaRPr lang="en-US" sz="2000">
              <a:latin typeface="UTM American Sans"/>
            </a:endParaRPr>
          </a:p>
        </p:txBody>
      </p:sp>
      <p:grpSp>
        <p:nvGrpSpPr>
          <p:cNvPr id="219139" name="Group 3"/>
          <p:cNvGrpSpPr>
            <a:grpSpLocks/>
          </p:cNvGrpSpPr>
          <p:nvPr/>
        </p:nvGrpSpPr>
        <p:grpSpPr bwMode="auto">
          <a:xfrm>
            <a:off x="2819400" y="2133600"/>
            <a:ext cx="3352800" cy="3429000"/>
            <a:chOff x="2064" y="1614"/>
            <a:chExt cx="1686" cy="1735"/>
          </a:xfrm>
        </p:grpSpPr>
        <p:sp>
          <p:nvSpPr>
            <p:cNvPr id="219140" name="Oval 4"/>
            <p:cNvSpPr>
              <a:spLocks noChangeArrowheads="1"/>
            </p:cNvSpPr>
            <p:nvPr/>
          </p:nvSpPr>
          <p:spPr bwMode="gray">
            <a:xfrm>
              <a:off x="2068" y="1614"/>
              <a:ext cx="1676" cy="1681"/>
            </a:xfrm>
            <a:prstGeom prst="ellipse">
              <a:avLst/>
            </a:prstGeom>
            <a:gradFill rotWithShape="1">
              <a:gsLst>
                <a:gs pos="0">
                  <a:schemeClr val="bg1">
                    <a:gamma/>
                    <a:shade val="0"/>
                    <a:invGamma/>
                    <a:alpha val="27000"/>
                  </a:schemeClr>
                </a:gs>
                <a:gs pos="50000">
                  <a:schemeClr val="bg1">
                    <a:alpha val="0"/>
                  </a:schemeClr>
                </a:gs>
                <a:gs pos="100000">
                  <a:schemeClr val="bg1">
                    <a:gamma/>
                    <a:shade val="0"/>
                    <a:invGamma/>
                    <a:alpha val="27000"/>
                  </a:schemeClr>
                </a:gs>
              </a:gsLst>
              <a:lin ang="27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219141" name="Picture 5" descr="a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gray">
            <a:xfrm>
              <a:off x="2064" y="1614"/>
              <a:ext cx="1683" cy="1694"/>
            </a:xfrm>
            <a:prstGeom prst="rect">
              <a:avLst/>
            </a:prstGeom>
            <a:noFill/>
            <a:extLst>
              <a:ext uri="{909E8E84-426E-40DD-AFC4-6F175D3DCCD1}">
                <a14:hiddenFill xmlns:a14="http://schemas.microsoft.com/office/drawing/2010/main">
                  <a:solidFill>
                    <a:srgbClr val="FFFFFF"/>
                  </a:solidFill>
                </a14:hiddenFill>
              </a:ext>
            </a:extLst>
          </p:spPr>
        </p:pic>
        <p:sp>
          <p:nvSpPr>
            <p:cNvPr id="219142" name="Arc 6"/>
            <p:cNvSpPr>
              <a:spLocks/>
            </p:cNvSpPr>
            <p:nvPr/>
          </p:nvSpPr>
          <p:spPr bwMode="black">
            <a:xfrm>
              <a:off x="2912" y="1616"/>
              <a:ext cx="837" cy="847"/>
            </a:xfrm>
            <a:custGeom>
              <a:avLst/>
              <a:gdLst>
                <a:gd name="G0" fmla="+- 0 0 0"/>
                <a:gd name="G1" fmla="+- 21600 0 0"/>
                <a:gd name="G2" fmla="+- 21600 0 0"/>
                <a:gd name="T0" fmla="*/ 0 w 21597"/>
                <a:gd name="T1" fmla="*/ 0 h 21600"/>
                <a:gd name="T2" fmla="*/ 21597 w 21597"/>
                <a:gd name="T3" fmla="*/ 21246 h 21600"/>
                <a:gd name="T4" fmla="*/ 0 w 21597"/>
                <a:gd name="T5" fmla="*/ 21600 h 21600"/>
              </a:gdLst>
              <a:ahLst/>
              <a:cxnLst>
                <a:cxn ang="0">
                  <a:pos x="T0" y="T1"/>
                </a:cxn>
                <a:cxn ang="0">
                  <a:pos x="T2" y="T3"/>
                </a:cxn>
                <a:cxn ang="0">
                  <a:pos x="T4" y="T5"/>
                </a:cxn>
              </a:cxnLst>
              <a:rect l="0" t="0" r="r" b="b"/>
              <a:pathLst>
                <a:path w="21597" h="21600" fill="none" extrusionOk="0">
                  <a:moveTo>
                    <a:pt x="-1" y="0"/>
                  </a:moveTo>
                  <a:cubicBezTo>
                    <a:pt x="11791" y="0"/>
                    <a:pt x="21403" y="9456"/>
                    <a:pt x="21597" y="21245"/>
                  </a:cubicBezTo>
                </a:path>
                <a:path w="21597" h="21600" stroke="0" extrusionOk="0">
                  <a:moveTo>
                    <a:pt x="-1" y="0"/>
                  </a:moveTo>
                  <a:cubicBezTo>
                    <a:pt x="11791" y="0"/>
                    <a:pt x="21403" y="9456"/>
                    <a:pt x="21597" y="21245"/>
                  </a:cubicBezTo>
                  <a:lnTo>
                    <a:pt x="0" y="21600"/>
                  </a:lnTo>
                  <a:close/>
                </a:path>
              </a:pathLst>
            </a:custGeom>
            <a:solidFill>
              <a:schemeClr val="folHlink">
                <a:alpha val="59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43" name="Arc 7"/>
            <p:cNvSpPr>
              <a:spLocks/>
            </p:cNvSpPr>
            <p:nvPr/>
          </p:nvSpPr>
          <p:spPr bwMode="gray">
            <a:xfrm rot="5400000">
              <a:off x="2898" y="2453"/>
              <a:ext cx="862" cy="842"/>
            </a:xfrm>
            <a:custGeom>
              <a:avLst/>
              <a:gdLst>
                <a:gd name="G0" fmla="+- 411 0 0"/>
                <a:gd name="G1" fmla="+- 21600 0 0"/>
                <a:gd name="G2" fmla="+- 21600 0 0"/>
                <a:gd name="T0" fmla="*/ 0 w 22011"/>
                <a:gd name="T1" fmla="*/ 4 h 21670"/>
                <a:gd name="T2" fmla="*/ 22011 w 22011"/>
                <a:gd name="T3" fmla="*/ 21670 h 21670"/>
                <a:gd name="T4" fmla="*/ 411 w 22011"/>
                <a:gd name="T5" fmla="*/ 21600 h 21670"/>
              </a:gdLst>
              <a:ahLst/>
              <a:cxnLst>
                <a:cxn ang="0">
                  <a:pos x="T0" y="T1"/>
                </a:cxn>
                <a:cxn ang="0">
                  <a:pos x="T2" y="T3"/>
                </a:cxn>
                <a:cxn ang="0">
                  <a:pos x="T4" y="T5"/>
                </a:cxn>
              </a:cxnLst>
              <a:rect l="0" t="0" r="r" b="b"/>
              <a:pathLst>
                <a:path w="22011" h="21670" fill="none" extrusionOk="0">
                  <a:moveTo>
                    <a:pt x="-1" y="3"/>
                  </a:moveTo>
                  <a:cubicBezTo>
                    <a:pt x="136" y="1"/>
                    <a:pt x="273" y="-1"/>
                    <a:pt x="411" y="0"/>
                  </a:cubicBezTo>
                  <a:cubicBezTo>
                    <a:pt x="12340" y="0"/>
                    <a:pt x="22011" y="9670"/>
                    <a:pt x="22011" y="21600"/>
                  </a:cubicBezTo>
                  <a:cubicBezTo>
                    <a:pt x="22011" y="21623"/>
                    <a:pt x="22010" y="21646"/>
                    <a:pt x="22010" y="21669"/>
                  </a:cubicBezTo>
                </a:path>
                <a:path w="22011" h="21670" stroke="0" extrusionOk="0">
                  <a:moveTo>
                    <a:pt x="-1" y="3"/>
                  </a:moveTo>
                  <a:cubicBezTo>
                    <a:pt x="136" y="1"/>
                    <a:pt x="273" y="-1"/>
                    <a:pt x="411" y="0"/>
                  </a:cubicBezTo>
                  <a:cubicBezTo>
                    <a:pt x="12340" y="0"/>
                    <a:pt x="22011" y="9670"/>
                    <a:pt x="22011" y="21600"/>
                  </a:cubicBezTo>
                  <a:cubicBezTo>
                    <a:pt x="22011" y="21623"/>
                    <a:pt x="22010" y="21646"/>
                    <a:pt x="22010" y="21669"/>
                  </a:cubicBezTo>
                  <a:lnTo>
                    <a:pt x="411" y="21600"/>
                  </a:lnTo>
                  <a:close/>
                </a:path>
              </a:pathLst>
            </a:custGeom>
            <a:solidFill>
              <a:srgbClr val="93C052">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44" name="Arc 8"/>
            <p:cNvSpPr>
              <a:spLocks/>
            </p:cNvSpPr>
            <p:nvPr/>
          </p:nvSpPr>
          <p:spPr bwMode="gray">
            <a:xfrm rot="5400000" flipH="1" flipV="1">
              <a:off x="2071" y="1620"/>
              <a:ext cx="844" cy="844"/>
            </a:xfrm>
            <a:custGeom>
              <a:avLst/>
              <a:gdLst>
                <a:gd name="G0" fmla="+- 0 0 0"/>
                <a:gd name="G1" fmla="+- 21596 0 0"/>
                <a:gd name="G2" fmla="+- 21600 0 0"/>
                <a:gd name="T0" fmla="*/ 426 w 21600"/>
                <a:gd name="T1" fmla="*/ 0 h 21787"/>
                <a:gd name="T2" fmla="*/ 21599 w 21600"/>
                <a:gd name="T3" fmla="*/ 21787 h 21787"/>
                <a:gd name="T4" fmla="*/ 0 w 21600"/>
                <a:gd name="T5" fmla="*/ 21596 h 21787"/>
              </a:gdLst>
              <a:ahLst/>
              <a:cxnLst>
                <a:cxn ang="0">
                  <a:pos x="T0" y="T1"/>
                </a:cxn>
                <a:cxn ang="0">
                  <a:pos x="T2" y="T3"/>
                </a:cxn>
                <a:cxn ang="0">
                  <a:pos x="T4" y="T5"/>
                </a:cxn>
              </a:cxnLst>
              <a:rect l="0" t="0" r="r" b="b"/>
              <a:pathLst>
                <a:path w="21600" h="21787" fill="none" extrusionOk="0">
                  <a:moveTo>
                    <a:pt x="425" y="0"/>
                  </a:moveTo>
                  <a:cubicBezTo>
                    <a:pt x="12187" y="232"/>
                    <a:pt x="21600" y="9832"/>
                    <a:pt x="21600" y="21596"/>
                  </a:cubicBezTo>
                  <a:cubicBezTo>
                    <a:pt x="21600" y="21659"/>
                    <a:pt x="21599" y="21723"/>
                    <a:pt x="21599" y="21787"/>
                  </a:cubicBezTo>
                </a:path>
                <a:path w="21600" h="21787" stroke="0" extrusionOk="0">
                  <a:moveTo>
                    <a:pt x="425" y="0"/>
                  </a:moveTo>
                  <a:cubicBezTo>
                    <a:pt x="12187" y="232"/>
                    <a:pt x="21600" y="9832"/>
                    <a:pt x="21600" y="21596"/>
                  </a:cubicBezTo>
                  <a:cubicBezTo>
                    <a:pt x="21600" y="21659"/>
                    <a:pt x="21599" y="21723"/>
                    <a:pt x="21599" y="21787"/>
                  </a:cubicBezTo>
                  <a:lnTo>
                    <a:pt x="0" y="21596"/>
                  </a:lnTo>
                  <a:close/>
                </a:path>
              </a:pathLst>
            </a:custGeom>
            <a:solidFill>
              <a:srgbClr val="93C052">
                <a:alpha val="50000"/>
              </a:srgb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45" name="Arc 9"/>
            <p:cNvSpPr>
              <a:spLocks/>
            </p:cNvSpPr>
            <p:nvPr/>
          </p:nvSpPr>
          <p:spPr bwMode="black">
            <a:xfrm rot="10419033">
              <a:off x="2115" y="2395"/>
              <a:ext cx="840" cy="954"/>
            </a:xfrm>
            <a:custGeom>
              <a:avLst/>
              <a:gdLst>
                <a:gd name="G0" fmla="+- 0 0 0"/>
                <a:gd name="G1" fmla="+- 21469 0 0"/>
                <a:gd name="G2" fmla="+- 21600 0 0"/>
                <a:gd name="T0" fmla="*/ 2373 w 21600"/>
                <a:gd name="T1" fmla="*/ 0 h 24319"/>
                <a:gd name="T2" fmla="*/ 21411 w 21600"/>
                <a:gd name="T3" fmla="*/ 24319 h 24319"/>
                <a:gd name="T4" fmla="*/ 0 w 21600"/>
                <a:gd name="T5" fmla="*/ 21469 h 24319"/>
              </a:gdLst>
              <a:ahLst/>
              <a:cxnLst>
                <a:cxn ang="0">
                  <a:pos x="T0" y="T1"/>
                </a:cxn>
                <a:cxn ang="0">
                  <a:pos x="T2" y="T3"/>
                </a:cxn>
                <a:cxn ang="0">
                  <a:pos x="T4" y="T5"/>
                </a:cxn>
              </a:cxnLst>
              <a:rect l="0" t="0" r="r" b="b"/>
              <a:pathLst>
                <a:path w="21600" h="24319" fill="none" extrusionOk="0">
                  <a:moveTo>
                    <a:pt x="2373" y="-1"/>
                  </a:moveTo>
                  <a:cubicBezTo>
                    <a:pt x="13317" y="1209"/>
                    <a:pt x="21600" y="10458"/>
                    <a:pt x="21600" y="21469"/>
                  </a:cubicBezTo>
                  <a:cubicBezTo>
                    <a:pt x="21600" y="22422"/>
                    <a:pt x="21536" y="23374"/>
                    <a:pt x="21411" y="24319"/>
                  </a:cubicBezTo>
                </a:path>
                <a:path w="21600" h="24319" stroke="0" extrusionOk="0">
                  <a:moveTo>
                    <a:pt x="2373" y="-1"/>
                  </a:moveTo>
                  <a:cubicBezTo>
                    <a:pt x="13317" y="1209"/>
                    <a:pt x="21600" y="10458"/>
                    <a:pt x="21600" y="21469"/>
                  </a:cubicBezTo>
                  <a:cubicBezTo>
                    <a:pt x="21600" y="22422"/>
                    <a:pt x="21536" y="23374"/>
                    <a:pt x="21411" y="24319"/>
                  </a:cubicBezTo>
                  <a:lnTo>
                    <a:pt x="0" y="21469"/>
                  </a:lnTo>
                  <a:close/>
                </a:path>
              </a:pathLst>
            </a:custGeom>
            <a:solidFill>
              <a:schemeClr val="folHlink">
                <a:alpha val="50000"/>
              </a:schemeClr>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46" name="WordArt 10"/>
            <p:cNvSpPr>
              <a:spLocks noChangeArrowheads="1" noChangeShapeType="1" noTextEdit="1"/>
            </p:cNvSpPr>
            <p:nvPr/>
          </p:nvSpPr>
          <p:spPr bwMode="gray">
            <a:xfrm rot="18977292">
              <a:off x="2261" y="1927"/>
              <a:ext cx="845" cy="625"/>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208396"/>
                </a:avLst>
              </a:prstTxWarp>
            </a:bodyPr>
            <a:lstStyle/>
            <a:p>
              <a:pPr algn="ctr"/>
              <a:r>
                <a:rPr lang="en-US" b="1" kern="10" smtClean="0">
                  <a:ln w="6350">
                    <a:solidFill>
                      <a:srgbClr val="FFFFFF"/>
                    </a:solidFill>
                    <a:round/>
                    <a:headEnd/>
                    <a:tailEnd/>
                  </a:ln>
                  <a:solidFill>
                    <a:srgbClr val="FF0000"/>
                  </a:solidFill>
                  <a:latin typeface="Arial" pitchFamily="34" charset="0"/>
                  <a:ea typeface="Verdana"/>
                  <a:cs typeface="Arial" pitchFamily="34" charset="0"/>
                </a:rPr>
                <a:t>PHỐI HỢP</a:t>
              </a:r>
              <a:endParaRPr lang="en-US" b="1" kern="10">
                <a:ln w="6350">
                  <a:solidFill>
                    <a:srgbClr val="FFFFFF"/>
                  </a:solidFill>
                  <a:round/>
                  <a:headEnd/>
                  <a:tailEnd/>
                </a:ln>
                <a:solidFill>
                  <a:srgbClr val="FF0000"/>
                </a:solidFill>
                <a:latin typeface="Arial" pitchFamily="34" charset="0"/>
                <a:ea typeface="Verdana"/>
                <a:cs typeface="Arial" pitchFamily="34" charset="0"/>
              </a:endParaRPr>
            </a:p>
          </p:txBody>
        </p:sp>
        <p:sp>
          <p:nvSpPr>
            <p:cNvPr id="219147" name="WordArt 11"/>
            <p:cNvSpPr>
              <a:spLocks noChangeArrowheads="1" noChangeShapeType="1" noTextEdit="1"/>
            </p:cNvSpPr>
            <p:nvPr/>
          </p:nvSpPr>
          <p:spPr bwMode="gray">
            <a:xfrm rot="45886923">
              <a:off x="2744" y="1938"/>
              <a:ext cx="843" cy="625"/>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2211375"/>
                </a:avLst>
              </a:prstTxWarp>
            </a:bodyPr>
            <a:lstStyle/>
            <a:p>
              <a:pPr algn="ctr"/>
              <a:r>
                <a:rPr lang="en-US" sz="900" b="1" kern="10" smtClean="0">
                  <a:ln w="6350">
                    <a:solidFill>
                      <a:srgbClr val="FFFFFF"/>
                    </a:solidFill>
                    <a:round/>
                    <a:headEnd/>
                    <a:tailEnd/>
                  </a:ln>
                  <a:solidFill>
                    <a:srgbClr val="002060"/>
                  </a:solidFill>
                  <a:latin typeface="Arial" pitchFamily="34" charset="0"/>
                  <a:ea typeface="Verdana"/>
                  <a:cs typeface="Arial" pitchFamily="34" charset="0"/>
                </a:rPr>
                <a:t>CHỈ ĐẠO</a:t>
              </a:r>
              <a:endParaRPr lang="en-US" sz="900" b="1" kern="10">
                <a:ln w="6350">
                  <a:solidFill>
                    <a:srgbClr val="FFFFFF"/>
                  </a:solidFill>
                  <a:round/>
                  <a:headEnd/>
                  <a:tailEnd/>
                </a:ln>
                <a:solidFill>
                  <a:srgbClr val="002060"/>
                </a:solidFill>
                <a:latin typeface="Arial" pitchFamily="34" charset="0"/>
                <a:ea typeface="Verdana"/>
                <a:cs typeface="Arial" pitchFamily="34" charset="0"/>
              </a:endParaRPr>
            </a:p>
          </p:txBody>
        </p:sp>
        <p:sp>
          <p:nvSpPr>
            <p:cNvPr id="219148" name="WordArt 12"/>
            <p:cNvSpPr>
              <a:spLocks noChangeArrowheads="1" noChangeShapeType="1" noTextEdit="1"/>
            </p:cNvSpPr>
            <p:nvPr/>
          </p:nvSpPr>
          <p:spPr bwMode="gray">
            <a:xfrm rot="24360178">
              <a:off x="2197" y="2629"/>
              <a:ext cx="785" cy="3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433212"/>
                </a:avLst>
              </a:prstTxWarp>
            </a:bodyPr>
            <a:lstStyle/>
            <a:p>
              <a:pPr algn="ctr"/>
              <a:r>
                <a:rPr lang="en-US" b="1" kern="10" smtClean="0">
                  <a:ln w="6350">
                    <a:solidFill>
                      <a:srgbClr val="FFFFFF"/>
                    </a:solidFill>
                    <a:round/>
                    <a:headEnd/>
                    <a:tailEnd/>
                  </a:ln>
                  <a:solidFill>
                    <a:srgbClr val="0070C0"/>
                  </a:solidFill>
                  <a:latin typeface="Arial" pitchFamily="34" charset="0"/>
                  <a:ea typeface="Verdana"/>
                  <a:cs typeface="Arial" pitchFamily="34" charset="0"/>
                </a:rPr>
                <a:t>ĐÔN ĐỐC</a:t>
              </a:r>
              <a:endParaRPr lang="en-US" b="1" kern="10">
                <a:ln w="6350">
                  <a:solidFill>
                    <a:srgbClr val="FFFFFF"/>
                  </a:solidFill>
                  <a:round/>
                  <a:headEnd/>
                  <a:tailEnd/>
                </a:ln>
                <a:solidFill>
                  <a:srgbClr val="0070C0"/>
                </a:solidFill>
                <a:latin typeface="Arial" pitchFamily="34" charset="0"/>
                <a:ea typeface="Verdana"/>
                <a:cs typeface="Arial" pitchFamily="34" charset="0"/>
              </a:endParaRPr>
            </a:p>
          </p:txBody>
        </p:sp>
        <p:sp>
          <p:nvSpPr>
            <p:cNvPr id="219149" name="WordArt 13"/>
            <p:cNvSpPr>
              <a:spLocks noChangeArrowheads="1" noChangeShapeType="1" noTextEdit="1"/>
            </p:cNvSpPr>
            <p:nvPr/>
          </p:nvSpPr>
          <p:spPr bwMode="gray">
            <a:xfrm rot="19084014">
              <a:off x="2849" y="2613"/>
              <a:ext cx="777" cy="315"/>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Down">
                <a:avLst>
                  <a:gd name="adj" fmla="val 441787"/>
                </a:avLst>
              </a:prstTxWarp>
            </a:bodyPr>
            <a:lstStyle/>
            <a:p>
              <a:pPr algn="ctr"/>
              <a:r>
                <a:rPr lang="en-US" b="1" kern="10" smtClean="0">
                  <a:ln w="6350">
                    <a:solidFill>
                      <a:srgbClr val="FFFFFF"/>
                    </a:solidFill>
                    <a:round/>
                    <a:headEnd/>
                    <a:tailEnd/>
                  </a:ln>
                  <a:solidFill>
                    <a:srgbClr val="00B050"/>
                  </a:solidFill>
                  <a:latin typeface="Arial" pitchFamily="34" charset="0"/>
                  <a:ea typeface="Verdana"/>
                  <a:cs typeface="Arial" pitchFamily="34" charset="0"/>
                </a:rPr>
                <a:t>KIỂM TRA</a:t>
              </a:r>
              <a:endParaRPr lang="en-US" b="1" kern="10">
                <a:ln w="6350">
                  <a:solidFill>
                    <a:srgbClr val="FFFFFF"/>
                  </a:solidFill>
                  <a:round/>
                  <a:headEnd/>
                  <a:tailEnd/>
                </a:ln>
                <a:solidFill>
                  <a:srgbClr val="00B050"/>
                </a:solidFill>
                <a:latin typeface="Arial" pitchFamily="34" charset="0"/>
                <a:ea typeface="Verdana"/>
                <a:cs typeface="Arial" pitchFamily="34" charset="0"/>
              </a:endParaRPr>
            </a:p>
          </p:txBody>
        </p:sp>
        <p:grpSp>
          <p:nvGrpSpPr>
            <p:cNvPr id="219150" name="Group 14"/>
            <p:cNvGrpSpPr>
              <a:grpSpLocks/>
            </p:cNvGrpSpPr>
            <p:nvPr/>
          </p:nvGrpSpPr>
          <p:grpSpPr bwMode="auto">
            <a:xfrm>
              <a:off x="2457" y="2000"/>
              <a:ext cx="901" cy="888"/>
              <a:chOff x="2457" y="2000"/>
              <a:chExt cx="901" cy="888"/>
            </a:xfrm>
          </p:grpSpPr>
          <p:pic>
            <p:nvPicPr>
              <p:cNvPr id="219151" name="Picture 15" descr="circuler_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457" y="2000"/>
                <a:ext cx="901" cy="886"/>
              </a:xfrm>
              <a:prstGeom prst="rect">
                <a:avLst/>
              </a:prstGeom>
              <a:noFill/>
              <a:extLst>
                <a:ext uri="{909E8E84-426E-40DD-AFC4-6F175D3DCCD1}">
                  <a14:hiddenFill xmlns:a14="http://schemas.microsoft.com/office/drawing/2010/main">
                    <a:solidFill>
                      <a:srgbClr val="FFFFFF"/>
                    </a:solidFill>
                  </a14:hiddenFill>
                </a:ext>
              </a:extLst>
            </p:spPr>
          </p:pic>
          <p:sp>
            <p:nvSpPr>
              <p:cNvPr id="219152" name="Oval 16"/>
              <p:cNvSpPr>
                <a:spLocks noChangeArrowheads="1"/>
              </p:cNvSpPr>
              <p:nvPr/>
            </p:nvSpPr>
            <p:spPr bwMode="ltGray">
              <a:xfrm>
                <a:off x="2457" y="2000"/>
                <a:ext cx="895" cy="888"/>
              </a:xfrm>
              <a:prstGeom prst="ellipse">
                <a:avLst/>
              </a:prstGeom>
              <a:gradFill rotWithShape="1">
                <a:gsLst>
                  <a:gs pos="0">
                    <a:srgbClr val="F8F8F8">
                      <a:gamma/>
                      <a:shade val="26275"/>
                      <a:invGamma/>
                      <a:alpha val="89999"/>
                    </a:srgbClr>
                  </a:gs>
                  <a:gs pos="50000">
                    <a:srgbClr val="F8F8F8">
                      <a:alpha val="45000"/>
                    </a:srgbClr>
                  </a:gs>
                  <a:gs pos="100000">
                    <a:srgbClr val="F8F8F8">
                      <a:gamma/>
                      <a:shade val="26275"/>
                      <a:invGamma/>
                      <a:alpha val="89999"/>
                    </a:srgbClr>
                  </a:gs>
                </a:gsLst>
                <a:lin ang="5400000" scaled="1"/>
              </a:gradFill>
              <a:ln>
                <a:noFill/>
              </a:ln>
              <a:effectLst/>
              <a:extLst>
                <a:ext uri="{91240B29-F687-4F45-9708-019B960494DF}">
                  <a14:hiddenLine xmlns:a14="http://schemas.microsoft.com/office/drawing/2010/main" w="9525"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53" name="Freeform 17"/>
              <p:cNvSpPr>
                <a:spLocks/>
              </p:cNvSpPr>
              <p:nvPr/>
            </p:nvSpPr>
            <p:spPr bwMode="ltGray">
              <a:xfrm>
                <a:off x="2550" y="2018"/>
                <a:ext cx="703" cy="308"/>
              </a:xfrm>
              <a:custGeom>
                <a:avLst/>
                <a:gdLst>
                  <a:gd name="T0" fmla="*/ 1301 w 1321"/>
                  <a:gd name="T1" fmla="*/ 401 h 712"/>
                  <a:gd name="T2" fmla="*/ 1317 w 1321"/>
                  <a:gd name="T3" fmla="*/ 442 h 712"/>
                  <a:gd name="T4" fmla="*/ 1321 w 1321"/>
                  <a:gd name="T5" fmla="*/ 481 h 712"/>
                  <a:gd name="T6" fmla="*/ 1315 w 1321"/>
                  <a:gd name="T7" fmla="*/ 516 h 712"/>
                  <a:gd name="T8" fmla="*/ 1298 w 1321"/>
                  <a:gd name="T9" fmla="*/ 550 h 712"/>
                  <a:gd name="T10" fmla="*/ 1272 w 1321"/>
                  <a:gd name="T11" fmla="*/ 579 h 712"/>
                  <a:gd name="T12" fmla="*/ 1239 w 1321"/>
                  <a:gd name="T13" fmla="*/ 604 h 712"/>
                  <a:gd name="T14" fmla="*/ 1196 w 1321"/>
                  <a:gd name="T15" fmla="*/ 628 h 712"/>
                  <a:gd name="T16" fmla="*/ 1147 w 1321"/>
                  <a:gd name="T17" fmla="*/ 649 h 712"/>
                  <a:gd name="T18" fmla="*/ 1092 w 1321"/>
                  <a:gd name="T19" fmla="*/ 667 h 712"/>
                  <a:gd name="T20" fmla="*/ 1031 w 1321"/>
                  <a:gd name="T21" fmla="*/ 683 h 712"/>
                  <a:gd name="T22" fmla="*/ 967 w 1321"/>
                  <a:gd name="T23" fmla="*/ 694 h 712"/>
                  <a:gd name="T24" fmla="*/ 896 w 1321"/>
                  <a:gd name="T25" fmla="*/ 704 h 712"/>
                  <a:gd name="T26" fmla="*/ 824 w 1321"/>
                  <a:gd name="T27" fmla="*/ 710 h 712"/>
                  <a:gd name="T28" fmla="*/ 795 w 1321"/>
                  <a:gd name="T29" fmla="*/ 712 h 712"/>
                  <a:gd name="T30" fmla="*/ 476 w 1321"/>
                  <a:gd name="T31" fmla="*/ 712 h 712"/>
                  <a:gd name="T32" fmla="*/ 472 w 1321"/>
                  <a:gd name="T33" fmla="*/ 712 h 712"/>
                  <a:gd name="T34" fmla="*/ 409 w 1321"/>
                  <a:gd name="T35" fmla="*/ 708 h 712"/>
                  <a:gd name="T36" fmla="*/ 348 w 1321"/>
                  <a:gd name="T37" fmla="*/ 704 h 712"/>
                  <a:gd name="T38" fmla="*/ 290 w 1321"/>
                  <a:gd name="T39" fmla="*/ 696 h 712"/>
                  <a:gd name="T40" fmla="*/ 235 w 1321"/>
                  <a:gd name="T41" fmla="*/ 689 h 712"/>
                  <a:gd name="T42" fmla="*/ 186 w 1321"/>
                  <a:gd name="T43" fmla="*/ 677 h 712"/>
                  <a:gd name="T44" fmla="*/ 141 w 1321"/>
                  <a:gd name="T45" fmla="*/ 663 h 712"/>
                  <a:gd name="T46" fmla="*/ 102 w 1321"/>
                  <a:gd name="T47" fmla="*/ 648 h 712"/>
                  <a:gd name="T48" fmla="*/ 67 w 1321"/>
                  <a:gd name="T49" fmla="*/ 630 h 712"/>
                  <a:gd name="T50" fmla="*/ 39 w 1321"/>
                  <a:gd name="T51" fmla="*/ 608 h 712"/>
                  <a:gd name="T52" fmla="*/ 18 w 1321"/>
                  <a:gd name="T53" fmla="*/ 583 h 712"/>
                  <a:gd name="T54" fmla="*/ 6 w 1321"/>
                  <a:gd name="T55" fmla="*/ 554 h 712"/>
                  <a:gd name="T56" fmla="*/ 0 w 1321"/>
                  <a:gd name="T57" fmla="*/ 524 h 712"/>
                  <a:gd name="T58" fmla="*/ 0 w 1321"/>
                  <a:gd name="T59" fmla="*/ 520 h 712"/>
                  <a:gd name="T60" fmla="*/ 4 w 1321"/>
                  <a:gd name="T61" fmla="*/ 487 h 712"/>
                  <a:gd name="T62" fmla="*/ 16 w 1321"/>
                  <a:gd name="T63" fmla="*/ 446 h 712"/>
                  <a:gd name="T64" fmla="*/ 51 w 1321"/>
                  <a:gd name="T65" fmla="*/ 370 h 712"/>
                  <a:gd name="T66" fmla="*/ 94 w 1321"/>
                  <a:gd name="T67" fmla="*/ 299 h 712"/>
                  <a:gd name="T68" fmla="*/ 147 w 1321"/>
                  <a:gd name="T69" fmla="*/ 235 h 712"/>
                  <a:gd name="T70" fmla="*/ 204 w 1321"/>
                  <a:gd name="T71" fmla="*/ 176 h 712"/>
                  <a:gd name="T72" fmla="*/ 270 w 1321"/>
                  <a:gd name="T73" fmla="*/ 125 h 712"/>
                  <a:gd name="T74" fmla="*/ 341 w 1321"/>
                  <a:gd name="T75" fmla="*/ 82 h 712"/>
                  <a:gd name="T76" fmla="*/ 415 w 1321"/>
                  <a:gd name="T77" fmla="*/ 47 h 712"/>
                  <a:gd name="T78" fmla="*/ 497 w 1321"/>
                  <a:gd name="T79" fmla="*/ 21 h 712"/>
                  <a:gd name="T80" fmla="*/ 581 w 1321"/>
                  <a:gd name="T81" fmla="*/ 6 h 712"/>
                  <a:gd name="T82" fmla="*/ 667 w 1321"/>
                  <a:gd name="T83" fmla="*/ 0 h 712"/>
                  <a:gd name="T84" fmla="*/ 667 w 1321"/>
                  <a:gd name="T85" fmla="*/ 0 h 712"/>
                  <a:gd name="T86" fmla="*/ 759 w 1321"/>
                  <a:gd name="T87" fmla="*/ 6 h 712"/>
                  <a:gd name="T88" fmla="*/ 847 w 1321"/>
                  <a:gd name="T89" fmla="*/ 23 h 712"/>
                  <a:gd name="T90" fmla="*/ 932 w 1321"/>
                  <a:gd name="T91" fmla="*/ 53 h 712"/>
                  <a:gd name="T92" fmla="*/ 1010 w 1321"/>
                  <a:gd name="T93" fmla="*/ 90 h 712"/>
                  <a:gd name="T94" fmla="*/ 1082 w 1321"/>
                  <a:gd name="T95" fmla="*/ 137 h 712"/>
                  <a:gd name="T96" fmla="*/ 1149 w 1321"/>
                  <a:gd name="T97" fmla="*/ 194 h 712"/>
                  <a:gd name="T98" fmla="*/ 1208 w 1321"/>
                  <a:gd name="T99" fmla="*/ 256 h 712"/>
                  <a:gd name="T100" fmla="*/ 1258 w 1321"/>
                  <a:gd name="T101" fmla="*/ 325 h 712"/>
                  <a:gd name="T102" fmla="*/ 1301 w 1321"/>
                  <a:gd name="T103" fmla="*/ 401 h 712"/>
                  <a:gd name="T104" fmla="*/ 1301 w 1321"/>
                  <a:gd name="T105" fmla="*/ 401 h 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667" y="0"/>
                    </a:lnTo>
                    <a:lnTo>
                      <a:pt x="759" y="6"/>
                    </a:lnTo>
                    <a:lnTo>
                      <a:pt x="847" y="23"/>
                    </a:lnTo>
                    <a:lnTo>
                      <a:pt x="932" y="53"/>
                    </a:lnTo>
                    <a:lnTo>
                      <a:pt x="1010" y="90"/>
                    </a:lnTo>
                    <a:lnTo>
                      <a:pt x="1082" y="137"/>
                    </a:lnTo>
                    <a:lnTo>
                      <a:pt x="1149" y="194"/>
                    </a:lnTo>
                    <a:lnTo>
                      <a:pt x="1208" y="256"/>
                    </a:lnTo>
                    <a:lnTo>
                      <a:pt x="1258" y="325"/>
                    </a:lnTo>
                    <a:lnTo>
                      <a:pt x="1301" y="401"/>
                    </a:lnTo>
                    <a:lnTo>
                      <a:pt x="1301" y="401"/>
                    </a:lnTo>
                    <a:close/>
                  </a:path>
                </a:pathLst>
              </a:custGeom>
              <a:gradFill rotWithShape="1">
                <a:gsLst>
                  <a:gs pos="0">
                    <a:srgbClr val="FFFFFF"/>
                  </a:gs>
                  <a:gs pos="100000">
                    <a:srgbClr val="DDDDDD"/>
                  </a:gs>
                </a:gsLst>
                <a:lin ang="5400000" scaled="1"/>
              </a:gradFill>
              <a:ln>
                <a:noFill/>
              </a:ln>
              <a:extLst>
                <a:ext uri="{91240B29-F687-4F45-9708-019B960494DF}">
                  <a14:hiddenLine xmlns:a14="http://schemas.microsoft.com/office/drawing/2010/main" w="0">
                    <a:solidFill>
                      <a:srgbClr val="BBF6EE"/>
                    </a:solidFill>
                    <a:prstDash val="solid"/>
                    <a:round/>
                    <a:headEnd/>
                    <a:tailEnd/>
                  </a14:hiddenLine>
                </a:ext>
              </a:extLst>
            </p:spPr>
            <p:txBody>
              <a:bodyPr/>
              <a:lstStyle/>
              <a:p>
                <a:endParaRPr lang="en-US"/>
              </a:p>
            </p:txBody>
          </p:sp>
          <p:grpSp>
            <p:nvGrpSpPr>
              <p:cNvPr id="219154" name="Group 18"/>
              <p:cNvGrpSpPr>
                <a:grpSpLocks/>
              </p:cNvGrpSpPr>
              <p:nvPr/>
            </p:nvGrpSpPr>
            <p:grpSpPr bwMode="auto">
              <a:xfrm rot="-1297425" flipH="1" flipV="1">
                <a:off x="2525" y="2693"/>
                <a:ext cx="781" cy="188"/>
                <a:chOff x="2532" y="1051"/>
                <a:chExt cx="893" cy="246"/>
              </a:xfrm>
            </p:grpSpPr>
            <p:grpSp>
              <p:nvGrpSpPr>
                <p:cNvPr id="219155" name="Group 19"/>
                <p:cNvGrpSpPr>
                  <a:grpSpLocks/>
                </p:cNvGrpSpPr>
                <p:nvPr/>
              </p:nvGrpSpPr>
              <p:grpSpPr bwMode="auto">
                <a:xfrm>
                  <a:off x="2532" y="1051"/>
                  <a:ext cx="743" cy="185"/>
                  <a:chOff x="1565" y="2568"/>
                  <a:chExt cx="1118" cy="279"/>
                </a:xfrm>
              </p:grpSpPr>
              <p:sp>
                <p:nvSpPr>
                  <p:cNvPr id="219156" name="AutoShape 20"/>
                  <p:cNvSpPr>
                    <a:spLocks noChangeArrowheads="1"/>
                  </p:cNvSpPr>
                  <p:nvPr/>
                </p:nvSpPr>
                <p:spPr bwMode="ltGray">
                  <a:xfrm rot="5263130">
                    <a:off x="1859"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57" name="AutoShape 21"/>
                  <p:cNvSpPr>
                    <a:spLocks noChangeArrowheads="1"/>
                  </p:cNvSpPr>
                  <p:nvPr/>
                </p:nvSpPr>
                <p:spPr bwMode="ltGray">
                  <a:xfrm rot="6078281">
                    <a:off x="1995"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58" name="AutoShape 22"/>
                  <p:cNvSpPr>
                    <a:spLocks noChangeArrowheads="1"/>
                  </p:cNvSpPr>
                  <p:nvPr/>
                </p:nvSpPr>
                <p:spPr bwMode="ltGray">
                  <a:xfrm rot="6373927">
                    <a:off x="2071" y="229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59" name="AutoShape 23"/>
                  <p:cNvSpPr>
                    <a:spLocks noChangeArrowheads="1"/>
                  </p:cNvSpPr>
                  <p:nvPr/>
                </p:nvSpPr>
                <p:spPr bwMode="ltGray">
                  <a:xfrm rot="6906312">
                    <a:off x="2161" y="232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nvGrpSpPr>
                <p:cNvPr id="219160" name="Group 24"/>
                <p:cNvGrpSpPr>
                  <a:grpSpLocks/>
                </p:cNvGrpSpPr>
                <p:nvPr/>
              </p:nvGrpSpPr>
              <p:grpSpPr bwMode="auto">
                <a:xfrm rot="1353540">
                  <a:off x="2682" y="1111"/>
                  <a:ext cx="743" cy="186"/>
                  <a:chOff x="1565" y="2568"/>
                  <a:chExt cx="1118" cy="279"/>
                </a:xfrm>
              </p:grpSpPr>
              <p:sp>
                <p:nvSpPr>
                  <p:cNvPr id="219161" name="AutoShape 25"/>
                  <p:cNvSpPr>
                    <a:spLocks noChangeArrowheads="1"/>
                  </p:cNvSpPr>
                  <p:nvPr/>
                </p:nvSpPr>
                <p:spPr bwMode="ltGray">
                  <a:xfrm rot="5263130">
                    <a:off x="1859"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62" name="AutoShape 26"/>
                  <p:cNvSpPr>
                    <a:spLocks noChangeArrowheads="1"/>
                  </p:cNvSpPr>
                  <p:nvPr/>
                </p:nvSpPr>
                <p:spPr bwMode="ltGray">
                  <a:xfrm rot="6078281">
                    <a:off x="1995" y="2274"/>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63" name="AutoShape 27"/>
                  <p:cNvSpPr>
                    <a:spLocks noChangeArrowheads="1"/>
                  </p:cNvSpPr>
                  <p:nvPr/>
                </p:nvSpPr>
                <p:spPr bwMode="ltGray">
                  <a:xfrm rot="6373927">
                    <a:off x="2071" y="229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9164" name="AutoShape 28"/>
                  <p:cNvSpPr>
                    <a:spLocks noChangeArrowheads="1"/>
                  </p:cNvSpPr>
                  <p:nvPr/>
                </p:nvSpPr>
                <p:spPr bwMode="ltGray">
                  <a:xfrm rot="6906312">
                    <a:off x="2161" y="2326"/>
                    <a:ext cx="227" cy="816"/>
                  </a:xfrm>
                  <a:prstGeom prst="moon">
                    <a:avLst>
                      <a:gd name="adj" fmla="val 49773"/>
                    </a:avLst>
                  </a:prstGeom>
                  <a:solidFill>
                    <a:srgbClr val="F8F8F8">
                      <a:alpha val="3999"/>
                    </a:srgbClr>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grpSp>
      <p:sp>
        <p:nvSpPr>
          <p:cNvPr id="219166" name="AutoShape 30"/>
          <p:cNvSpPr>
            <a:spLocks/>
          </p:cNvSpPr>
          <p:nvPr/>
        </p:nvSpPr>
        <p:spPr bwMode="auto">
          <a:xfrm>
            <a:off x="6116059" y="2049676"/>
            <a:ext cx="2875541" cy="838200"/>
          </a:xfrm>
          <a:prstGeom prst="accentCallout2">
            <a:avLst>
              <a:gd name="adj1" fmla="val 13634"/>
              <a:gd name="adj2" fmla="val -3227"/>
              <a:gd name="adj3" fmla="val 13634"/>
              <a:gd name="adj4" fmla="val -24125"/>
              <a:gd name="adj5" fmla="val 92236"/>
              <a:gd name="adj6" fmla="val -39583"/>
            </a:avLst>
          </a:prstGeom>
          <a:noFill/>
          <a:ln w="9525">
            <a:solidFill>
              <a:schemeClr val="tx2"/>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mtClean="0">
                <a:effectLst>
                  <a:innerShdw blurRad="63500" dist="50800" dir="13500000">
                    <a:prstClr val="black">
                      <a:alpha val="50000"/>
                    </a:prstClr>
                  </a:innerShdw>
                </a:effectLst>
              </a:rPr>
              <a:t>Ban Giám hiệu chỉ đạo, kiểm tra, đôn đốc Trưởng đơn vị trực thuộc trường xây dựng kế hoạch và triển khai các hoạt động cụ thể liên quan đến từng đơn vị</a:t>
            </a:r>
            <a:endParaRPr lang="en-US"/>
          </a:p>
        </p:txBody>
      </p:sp>
      <p:sp>
        <p:nvSpPr>
          <p:cNvPr id="219167" name="AutoShape 31"/>
          <p:cNvSpPr>
            <a:spLocks/>
          </p:cNvSpPr>
          <p:nvPr/>
        </p:nvSpPr>
        <p:spPr bwMode="auto">
          <a:xfrm>
            <a:off x="6170211" y="4810986"/>
            <a:ext cx="2821389" cy="838200"/>
          </a:xfrm>
          <a:prstGeom prst="accentCallout2">
            <a:avLst>
              <a:gd name="adj1" fmla="val 13634"/>
              <a:gd name="adj2" fmla="val -3227"/>
              <a:gd name="adj3" fmla="val 13634"/>
              <a:gd name="adj4" fmla="val -18616"/>
              <a:gd name="adj5" fmla="val -40343"/>
              <a:gd name="adj6" fmla="val -34005"/>
            </a:avLst>
          </a:prstGeom>
          <a:noFill/>
          <a:ln w="9525">
            <a:solidFill>
              <a:schemeClr val="tx2"/>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spcBef>
                <a:spcPts val="600"/>
              </a:spcBef>
            </a:pPr>
            <a:r>
              <a:rPr lang="en-US" smtClean="0">
                <a:effectLst>
                  <a:innerShdw blurRad="63500" dist="50800" dir="13500000">
                    <a:prstClr val="black">
                      <a:alpha val="50000"/>
                    </a:prstClr>
                  </a:innerShdw>
                </a:effectLst>
              </a:rPr>
              <a:t>Dự toán kinh phí của Trường hàng năm, cùng với khả năng huy động nguồn tài chính thông qua đẩy mạnh xã hội hóa, Nhà trường sẽ chủ động trình Sở Giáo dục và Đào tạo duyệt cấp kinh phí để thực hiện thành công chương trình hành động Nhà trường đã đề ra</a:t>
            </a:r>
          </a:p>
        </p:txBody>
      </p:sp>
      <p:sp>
        <p:nvSpPr>
          <p:cNvPr id="219168" name="AutoShape 32"/>
          <p:cNvSpPr>
            <a:spLocks/>
          </p:cNvSpPr>
          <p:nvPr/>
        </p:nvSpPr>
        <p:spPr bwMode="auto">
          <a:xfrm flipH="1">
            <a:off x="228600" y="2058278"/>
            <a:ext cx="2530878" cy="838200"/>
          </a:xfrm>
          <a:prstGeom prst="accentCallout2">
            <a:avLst>
              <a:gd name="adj1" fmla="val 13634"/>
              <a:gd name="adj2" fmla="val -3333"/>
              <a:gd name="adj3" fmla="val 13634"/>
              <a:gd name="adj4" fmla="val -18819"/>
              <a:gd name="adj5" fmla="val 89769"/>
              <a:gd name="adj6" fmla="val -34444"/>
            </a:avLst>
          </a:prstGeom>
          <a:noFill/>
          <a:ln w="9525">
            <a:solidFill>
              <a:schemeClr val="tx2"/>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r>
              <a:rPr lang="en-US" smtClean="0">
                <a:effectLst>
                  <a:innerShdw blurRad="63500" dist="50800" dir="13500000">
                    <a:prstClr val="black">
                      <a:alpha val="50000"/>
                    </a:prstClr>
                  </a:innerShdw>
                </a:effectLst>
              </a:rPr>
              <a:t>Ban Giám hiệu chủ trì việc phối hợp với các Sở, Ngành liên quan của thành phố để theo dõi, đôn đốc việc thực hiện chương trình hành động, báo cáo Sở Giáo dục và Đào tạo</a:t>
            </a:r>
            <a:endParaRPr lang="en-US">
              <a:solidFill>
                <a:srgbClr val="1C1C1C"/>
              </a:solidFill>
            </a:endParaRPr>
          </a:p>
        </p:txBody>
      </p:sp>
      <p:sp>
        <p:nvSpPr>
          <p:cNvPr id="219169" name="AutoShape 33"/>
          <p:cNvSpPr>
            <a:spLocks/>
          </p:cNvSpPr>
          <p:nvPr/>
        </p:nvSpPr>
        <p:spPr bwMode="auto">
          <a:xfrm>
            <a:off x="228600" y="5074002"/>
            <a:ext cx="2547938" cy="803275"/>
          </a:xfrm>
          <a:prstGeom prst="accentCallout2">
            <a:avLst>
              <a:gd name="adj1" fmla="val 14231"/>
              <a:gd name="adj2" fmla="val 103227"/>
              <a:gd name="adj3" fmla="val 14231"/>
              <a:gd name="adj4" fmla="val 118750"/>
              <a:gd name="adj5" fmla="val -46838"/>
              <a:gd name="adj6" fmla="val 130106"/>
            </a:avLst>
          </a:prstGeom>
          <a:noFill/>
          <a:ln w="9525">
            <a:solidFill>
              <a:schemeClr val="tx2"/>
            </a:solidFill>
            <a:miter lim="800000"/>
            <a:headEnd type="triangle" w="med" len="med"/>
            <a:tailEnd type="oval"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just">
              <a:spcBef>
                <a:spcPts val="600"/>
              </a:spcBef>
            </a:pPr>
            <a:r>
              <a:rPr lang="en-US" smtClean="0">
                <a:effectLst>
                  <a:innerShdw blurRad="63500" dist="50800" dir="13500000">
                    <a:prstClr val="black">
                      <a:alpha val="50000"/>
                    </a:prstClr>
                  </a:innerShdw>
                </a:effectLst>
              </a:rPr>
              <a:t>Trong quá trình tổ chức thực hiện chương trình hành động, nếu còn có nội dung chưa phù hợp với thực tế hoặc cần bổ sung ý kiến đóng góp cho sự phát triển Nhà trường</a:t>
            </a:r>
          </a:p>
        </p:txBody>
      </p:sp>
      <p:pic>
        <p:nvPicPr>
          <p:cNvPr id="37" name="Picture 60" descr="E:\DO HOA\LOGO LYTC .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5844" y="3033898"/>
            <a:ext cx="1461902" cy="1461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1127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afterEffect">
                                  <p:stCondLst>
                                    <p:cond delay="0"/>
                                  </p:stCondLst>
                                  <p:childTnLst>
                                    <p:set>
                                      <p:cBhvr>
                                        <p:cTn id="6" dur="1" fill="hold">
                                          <p:stCondLst>
                                            <p:cond delay="0"/>
                                          </p:stCondLst>
                                        </p:cTn>
                                        <p:tgtEl>
                                          <p:spTgt spid="219166"/>
                                        </p:tgtEl>
                                        <p:attrNameLst>
                                          <p:attrName>style.visibility</p:attrName>
                                        </p:attrNameLst>
                                      </p:cBhvr>
                                      <p:to>
                                        <p:strVal val="visible"/>
                                      </p:to>
                                    </p:set>
                                    <p:anim calcmode="lin" valueType="num">
                                      <p:cBhvr additive="base">
                                        <p:cTn id="7" dur="500" fill="hold"/>
                                        <p:tgtEl>
                                          <p:spTgt spid="219166"/>
                                        </p:tgtEl>
                                        <p:attrNameLst>
                                          <p:attrName>ppt_x</p:attrName>
                                        </p:attrNameLst>
                                      </p:cBhvr>
                                      <p:tavLst>
                                        <p:tav tm="0">
                                          <p:val>
                                            <p:strVal val="1+#ppt_w/2"/>
                                          </p:val>
                                        </p:tav>
                                        <p:tav tm="100000">
                                          <p:val>
                                            <p:strVal val="#ppt_x"/>
                                          </p:val>
                                        </p:tav>
                                      </p:tavLst>
                                    </p:anim>
                                    <p:anim calcmode="lin" valueType="num">
                                      <p:cBhvr additive="base">
                                        <p:cTn id="8" dur="500" fill="hold"/>
                                        <p:tgtEl>
                                          <p:spTgt spid="219166"/>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219167"/>
                                        </p:tgtEl>
                                        <p:attrNameLst>
                                          <p:attrName>style.visibility</p:attrName>
                                        </p:attrNameLst>
                                      </p:cBhvr>
                                      <p:to>
                                        <p:strVal val="visible"/>
                                      </p:to>
                                    </p:set>
                                    <p:anim calcmode="lin" valueType="num">
                                      <p:cBhvr additive="base">
                                        <p:cTn id="12" dur="500" fill="hold"/>
                                        <p:tgtEl>
                                          <p:spTgt spid="219167"/>
                                        </p:tgtEl>
                                        <p:attrNameLst>
                                          <p:attrName>ppt_x</p:attrName>
                                        </p:attrNameLst>
                                      </p:cBhvr>
                                      <p:tavLst>
                                        <p:tav tm="0">
                                          <p:val>
                                            <p:strVal val="1+#ppt_w/2"/>
                                          </p:val>
                                        </p:tav>
                                        <p:tav tm="100000">
                                          <p:val>
                                            <p:strVal val="#ppt_x"/>
                                          </p:val>
                                        </p:tav>
                                      </p:tavLst>
                                    </p:anim>
                                    <p:anim calcmode="lin" valueType="num">
                                      <p:cBhvr additive="base">
                                        <p:cTn id="13" dur="500" fill="hold"/>
                                        <p:tgtEl>
                                          <p:spTgt spid="219167"/>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grpId="0" nodeType="afterEffect">
                                  <p:stCondLst>
                                    <p:cond delay="0"/>
                                  </p:stCondLst>
                                  <p:childTnLst>
                                    <p:set>
                                      <p:cBhvr>
                                        <p:cTn id="16" dur="1" fill="hold">
                                          <p:stCondLst>
                                            <p:cond delay="0"/>
                                          </p:stCondLst>
                                        </p:cTn>
                                        <p:tgtEl>
                                          <p:spTgt spid="219169"/>
                                        </p:tgtEl>
                                        <p:attrNameLst>
                                          <p:attrName>style.visibility</p:attrName>
                                        </p:attrNameLst>
                                      </p:cBhvr>
                                      <p:to>
                                        <p:strVal val="visible"/>
                                      </p:to>
                                    </p:set>
                                    <p:anim calcmode="lin" valueType="num">
                                      <p:cBhvr additive="base">
                                        <p:cTn id="17" dur="500" fill="hold"/>
                                        <p:tgtEl>
                                          <p:spTgt spid="219169"/>
                                        </p:tgtEl>
                                        <p:attrNameLst>
                                          <p:attrName>ppt_x</p:attrName>
                                        </p:attrNameLst>
                                      </p:cBhvr>
                                      <p:tavLst>
                                        <p:tav tm="0">
                                          <p:val>
                                            <p:strVal val="0-#ppt_w/2"/>
                                          </p:val>
                                        </p:tav>
                                        <p:tav tm="100000">
                                          <p:val>
                                            <p:strVal val="#ppt_x"/>
                                          </p:val>
                                        </p:tav>
                                      </p:tavLst>
                                    </p:anim>
                                    <p:anim calcmode="lin" valueType="num">
                                      <p:cBhvr additive="base">
                                        <p:cTn id="18" dur="500" fill="hold"/>
                                        <p:tgtEl>
                                          <p:spTgt spid="219169"/>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9" fill="hold" grpId="0" nodeType="afterEffect">
                                  <p:stCondLst>
                                    <p:cond delay="0"/>
                                  </p:stCondLst>
                                  <p:childTnLst>
                                    <p:set>
                                      <p:cBhvr>
                                        <p:cTn id="21" dur="1" fill="hold">
                                          <p:stCondLst>
                                            <p:cond delay="0"/>
                                          </p:stCondLst>
                                        </p:cTn>
                                        <p:tgtEl>
                                          <p:spTgt spid="219168"/>
                                        </p:tgtEl>
                                        <p:attrNameLst>
                                          <p:attrName>style.visibility</p:attrName>
                                        </p:attrNameLst>
                                      </p:cBhvr>
                                      <p:to>
                                        <p:strVal val="visible"/>
                                      </p:to>
                                    </p:set>
                                    <p:anim calcmode="lin" valueType="num">
                                      <p:cBhvr additive="base">
                                        <p:cTn id="22" dur="500" fill="hold"/>
                                        <p:tgtEl>
                                          <p:spTgt spid="219168"/>
                                        </p:tgtEl>
                                        <p:attrNameLst>
                                          <p:attrName>ppt_x</p:attrName>
                                        </p:attrNameLst>
                                      </p:cBhvr>
                                      <p:tavLst>
                                        <p:tav tm="0">
                                          <p:val>
                                            <p:strVal val="0-#ppt_w/2"/>
                                          </p:val>
                                        </p:tav>
                                        <p:tav tm="100000">
                                          <p:val>
                                            <p:strVal val="#ppt_x"/>
                                          </p:val>
                                        </p:tav>
                                      </p:tavLst>
                                    </p:anim>
                                    <p:anim calcmode="lin" valueType="num">
                                      <p:cBhvr additive="base">
                                        <p:cTn id="23" dur="500" fill="hold"/>
                                        <p:tgtEl>
                                          <p:spTgt spid="21916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66" grpId="0" animBg="1"/>
      <p:bldP spid="219167" grpId="0" animBg="1"/>
      <p:bldP spid="219168" grpId="0" animBg="1"/>
      <p:bldP spid="21916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WordArt 2"/>
          <p:cNvSpPr>
            <a:spLocks noChangeArrowheads="1" noChangeShapeType="1" noTextEdit="1"/>
          </p:cNvSpPr>
          <p:nvPr/>
        </p:nvSpPr>
        <p:spPr bwMode="gray">
          <a:xfrm>
            <a:off x="914400" y="1295400"/>
            <a:ext cx="5029200" cy="609600"/>
          </a:xfrm>
          <a:prstGeom prst="rect">
            <a:avLst/>
          </a:prstGeom>
        </p:spPr>
        <p:txBody>
          <a:bodyPr wrap="none" fromWordArt="1">
            <a:prstTxWarp prst="textDeflate">
              <a:avLst>
                <a:gd name="adj" fmla="val 0"/>
              </a:avLst>
            </a:prstTxWarp>
          </a:bodyPr>
          <a:lstStyle/>
          <a:p>
            <a:r>
              <a:rPr lang="en-US" sz="3600" b="1">
                <a:ln w="17780" cmpd="sng">
                  <a:solidFill>
                    <a:srgbClr val="FFFFFF"/>
                  </a:solidFill>
                  <a:prstDash val="solid"/>
                  <a:miter lim="800000"/>
                </a:ln>
                <a:solidFill>
                  <a:srgbClr val="002060"/>
                </a:solidFill>
                <a:latin typeface="UTM American Sans" pitchFamily="18" charset="0"/>
                <a:ea typeface="+mj-ea"/>
                <a:cs typeface="+mj-cs"/>
              </a:rPr>
              <a:t>TRÂN TRỌNG CẢM ƠN </a:t>
            </a:r>
          </a:p>
        </p:txBody>
      </p:sp>
      <p:sp>
        <p:nvSpPr>
          <p:cNvPr id="7" name="Text Box 5"/>
          <p:cNvSpPr txBox="1">
            <a:spLocks noChangeArrowheads="1"/>
          </p:cNvSpPr>
          <p:nvPr/>
        </p:nvSpPr>
        <p:spPr bwMode="gray">
          <a:xfrm>
            <a:off x="304800" y="2526268"/>
            <a:ext cx="64008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defRPr/>
            </a:pPr>
            <a:r>
              <a:rPr lang="en-US" b="1" spc="50">
                <a:ln w="11430">
                  <a:noFill/>
                </a:ln>
                <a:solidFill>
                  <a:srgbClr val="00863D"/>
                </a:solidFill>
                <a:effectLst>
                  <a:outerShdw blurRad="60007" dir="2000400" sy="-30000" kx="-800400" algn="bl" rotWithShape="0">
                    <a:prstClr val="black">
                      <a:alpha val="20000"/>
                    </a:prstClr>
                  </a:outerShdw>
                </a:effectLst>
                <a:latin typeface="UTM American Sans"/>
              </a:rPr>
              <a:t>NHÂN VĂN – SÁNG TẠO – THÂN THIỆN – BỀN VỮNG</a:t>
            </a:r>
            <a:endParaRPr lang="en-US" b="1" spc="50" dirty="0">
              <a:ln w="11430">
                <a:noFill/>
              </a:ln>
              <a:solidFill>
                <a:srgbClr val="00863D"/>
              </a:solidFill>
              <a:effectLst>
                <a:outerShdw blurRad="60007" dir="2000400" sy="-30000" kx="-800400" algn="bl" rotWithShape="0">
                  <a:prstClr val="black">
                    <a:alpha val="20000"/>
                  </a:prstClr>
                </a:outerShdw>
              </a:effectLst>
              <a:latin typeface="UTM American Sans"/>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81922"/>
                                        </p:tgtEl>
                                        <p:attrNameLst>
                                          <p:attrName>style.visibility</p:attrName>
                                        </p:attrNameLst>
                                      </p:cBhvr>
                                      <p:to>
                                        <p:strVal val="visible"/>
                                      </p:to>
                                    </p:set>
                                    <p:anim calcmode="lin" valueType="num">
                                      <p:cBhvr>
                                        <p:cTn id="7" dur="500" fill="hold"/>
                                        <p:tgtEl>
                                          <p:spTgt spid="81922"/>
                                        </p:tgtEl>
                                        <p:attrNameLst>
                                          <p:attrName>ppt_w</p:attrName>
                                        </p:attrNameLst>
                                      </p:cBhvr>
                                      <p:tavLst>
                                        <p:tav tm="0">
                                          <p:val>
                                            <p:fltVal val="0"/>
                                          </p:val>
                                        </p:tav>
                                        <p:tav tm="100000">
                                          <p:val>
                                            <p:strVal val="#ppt_w"/>
                                          </p:val>
                                        </p:tav>
                                      </p:tavLst>
                                    </p:anim>
                                    <p:anim calcmode="lin" valueType="num">
                                      <p:cBhvr>
                                        <p:cTn id="8" dur="500" fill="hold"/>
                                        <p:tgtEl>
                                          <p:spTgt spid="81922"/>
                                        </p:tgtEl>
                                        <p:attrNameLst>
                                          <p:attrName>ppt_h</p:attrName>
                                        </p:attrNameLst>
                                      </p:cBhvr>
                                      <p:tavLst>
                                        <p:tav tm="0">
                                          <p:val>
                                            <p:fltVal val="0"/>
                                          </p:val>
                                        </p:tav>
                                        <p:tav tm="100000">
                                          <p:val>
                                            <p:strVal val="#ppt_h"/>
                                          </p:val>
                                        </p:tav>
                                      </p:tavLst>
                                    </p:anim>
                                    <p:animEffect transition="in" filter="fade">
                                      <p:cBhvr>
                                        <p:cTn id="9" dur="500"/>
                                        <p:tgtEl>
                                          <p:spTgt spid="819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2" grpId="0"/>
    </p:bldLst>
  </p:timing>
</p:sld>
</file>

<file path=ppt/theme/theme1.xml><?xml version="1.0" encoding="utf-8"?>
<a:theme xmlns:a="http://schemas.openxmlformats.org/drawingml/2006/main" name="223TGp_edu_light_ani_v2">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223tgp_edu_light">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23tgp_edu_light 1">
        <a:dk1>
          <a:srgbClr val="000066"/>
        </a:dk1>
        <a:lt1>
          <a:srgbClr val="FFFFFF"/>
        </a:lt1>
        <a:dk2>
          <a:srgbClr val="0D5597"/>
        </a:dk2>
        <a:lt2>
          <a:srgbClr val="DDDDDD"/>
        </a:lt2>
        <a:accent1>
          <a:srgbClr val="428E71"/>
        </a:accent1>
        <a:accent2>
          <a:srgbClr val="3F90BD"/>
        </a:accent2>
        <a:accent3>
          <a:srgbClr val="FFFFFF"/>
        </a:accent3>
        <a:accent4>
          <a:srgbClr val="000056"/>
        </a:accent4>
        <a:accent5>
          <a:srgbClr val="B0C6BB"/>
        </a:accent5>
        <a:accent6>
          <a:srgbClr val="3882AB"/>
        </a:accent6>
        <a:hlink>
          <a:srgbClr val="99A75F"/>
        </a:hlink>
        <a:folHlink>
          <a:srgbClr val="BCC8AC"/>
        </a:folHlink>
      </a:clrScheme>
      <a:clrMap bg1="lt1" tx1="dk1" bg2="lt2" tx2="dk2" accent1="accent1" accent2="accent2" accent3="accent3" accent4="accent4" accent5="accent5" accent6="accent6" hlink="hlink" folHlink="folHlink"/>
    </a:extraClrScheme>
    <a:extraClrScheme>
      <a:clrScheme name="223tgp_edu_light 2">
        <a:dk1>
          <a:srgbClr val="30311D"/>
        </a:dk1>
        <a:lt1>
          <a:srgbClr val="FFFFFF"/>
        </a:lt1>
        <a:dk2>
          <a:srgbClr val="866D10"/>
        </a:dk2>
        <a:lt2>
          <a:srgbClr val="DDDDDD"/>
        </a:lt2>
        <a:accent1>
          <a:srgbClr val="345C22"/>
        </a:accent1>
        <a:accent2>
          <a:srgbClr val="93B75F"/>
        </a:accent2>
        <a:accent3>
          <a:srgbClr val="FFFFFF"/>
        </a:accent3>
        <a:accent4>
          <a:srgbClr val="272817"/>
        </a:accent4>
        <a:accent5>
          <a:srgbClr val="AEB5AB"/>
        </a:accent5>
        <a:accent6>
          <a:srgbClr val="85A655"/>
        </a:accent6>
        <a:hlink>
          <a:srgbClr val="557B97"/>
        </a:hlink>
        <a:folHlink>
          <a:srgbClr val="A1A18B"/>
        </a:folHlink>
      </a:clrScheme>
      <a:clrMap bg1="lt1" tx1="dk1" bg2="lt2" tx2="dk2" accent1="accent1" accent2="accent2" accent3="accent3" accent4="accent4" accent5="accent5" accent6="accent6" hlink="hlink" folHlink="folHlink"/>
    </a:extraClrScheme>
    <a:extraClrScheme>
      <a:clrScheme name="223tgp_edu_light 3">
        <a:dk1>
          <a:srgbClr val="000000"/>
        </a:dk1>
        <a:lt1>
          <a:srgbClr val="FFFFFF"/>
        </a:lt1>
        <a:dk2>
          <a:srgbClr val="7A4832"/>
        </a:dk2>
        <a:lt2>
          <a:srgbClr val="DDDDDD"/>
        </a:lt2>
        <a:accent1>
          <a:srgbClr val="A18537"/>
        </a:accent1>
        <a:accent2>
          <a:srgbClr val="518D47"/>
        </a:accent2>
        <a:accent3>
          <a:srgbClr val="FFFFFF"/>
        </a:accent3>
        <a:accent4>
          <a:srgbClr val="000000"/>
        </a:accent4>
        <a:accent5>
          <a:srgbClr val="CDC2AE"/>
        </a:accent5>
        <a:accent6>
          <a:srgbClr val="497F3F"/>
        </a:accent6>
        <a:hlink>
          <a:srgbClr val="844B91"/>
        </a:hlink>
        <a:folHlink>
          <a:srgbClr val="90A8B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223TGp_edu_light_ani_v2</Template>
  <TotalTime>539</TotalTime>
  <Words>1687</Words>
  <Application>Microsoft Office PowerPoint</Application>
  <PresentationFormat>On-screen Show (4:3)</PresentationFormat>
  <Paragraphs>110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223TGp_edu_light_ani_v2</vt:lpstr>
      <vt:lpstr>CHƯƠNG TRÌNH HÀNH ĐỘNG        TRƯỜNG CAO ĐẲNG LÝ TỰ TRỌNG            THÀNH PHỐ HỒ CHÍ MINH  NĂM 2018 VÀ NHỮNG NĂM TIẾP THEO</vt:lpstr>
      <vt:lpstr>MỤC TIÊU CHIẾN LƯỢC </vt:lpstr>
      <vt:lpstr>GIẢI PHÁP CHIẾN LƯỢC</vt:lpstr>
      <vt:lpstr>CÔNG TÁC LÃNH ĐẠO</vt:lpstr>
      <vt:lpstr>CÔNG TÁC CHÍNH TRỊ TƯ TƯỞNG</vt:lpstr>
      <vt:lpstr>PowerPoint Presentation</vt:lpstr>
      <vt:lpstr>CÔNG TÁC ĐÀO TẠO, QUẢN LÝ ĐÀO TẠO</vt:lpstr>
      <vt:lpstr>CÔNG TÁC TỔ CHỨC, NÂNG CAO NĂNG LỰC QL </vt:lpstr>
      <vt:lpstr>NÂNG CAO TRÌNH ĐỘ, NĂNG LỰC ĐỘI NGŨ GV </vt:lpstr>
      <vt:lpstr>ĐẨY MẠNH CÔNG TÁC NGHIÊN CỨU KHOA HỌC  VÀ HỢP TÁC QUỐC TẾ </vt:lpstr>
      <vt:lpstr>ĐẦU TƯ CSVC VÀ CÁC HOẠT ĐỘNG KHÁC</vt:lpstr>
      <vt:lpstr>TRIỂN KHAI, TỔ CHỨC THỰC HIỆN HIỆU QUẢ CÁC DỰ ÁN PHÁT TRIỂN TRƯỜNG</vt:lpstr>
      <vt:lpstr>TRIỂN KHAI, TỔ CHỨC THỰC HIỆN HIỆU QUẢ CÁC DỰ ÁN PHÁT TRIỂN TRƯỜNG</vt:lpstr>
      <vt:lpstr>TRIỂN KHAI, TỔ CHỨC THỰC HIỆN HIỆU QUẢ CÁC DỰ ÁN PHÁT TRIỂN TRƯỜNG</vt:lpstr>
      <vt:lpstr>TRIỂN KHAI, TỔ CHỨC THỰC HIỆN HIỆU QUẢ CÁC DỰ ÁN PHÁT TRIỂN TRƯỜNG</vt:lpstr>
      <vt:lpstr>TRIỂN KHAI, TỔ CHỨC THỰC HIỆN HIỆU QUẢ CÁC DỰ ÁN PHÁT TRIỂN TRƯỜNG</vt:lpstr>
      <vt:lpstr>TRIỂN KHAI, TỔ CHỨC THỰC HIỆN HIỆU QUẢ CÁC DỰ ÁN PHÁT TRIỂN TRƯỜNG</vt:lpstr>
      <vt:lpstr>TỔ CHỨC THỰC HIỆN</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TRÌNH HÀNH ĐỘNG  TRƯỜNG CAO ĐẲNG LÝ TỰ TRỌNG TP.HCM NĂM 2018 VÀ NHỮNG NĂM TIẾP THEO</dc:title>
  <dc:creator>Admin</dc:creator>
  <cp:lastModifiedBy>Admin</cp:lastModifiedBy>
  <cp:revision>67</cp:revision>
  <dcterms:created xsi:type="dcterms:W3CDTF">2018-01-23T02:56:02Z</dcterms:created>
  <dcterms:modified xsi:type="dcterms:W3CDTF">2018-01-24T07:42:53Z</dcterms:modified>
</cp:coreProperties>
</file>